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4"/>
  </p:sldMasterIdLst>
  <p:sldIdLst>
    <p:sldId id="257" r:id="rId5"/>
    <p:sldId id="259" r:id="rId6"/>
    <p:sldId id="272" r:id="rId7"/>
    <p:sldId id="265" r:id="rId8"/>
    <p:sldId id="273" r:id="rId9"/>
    <p:sldId id="267" r:id="rId10"/>
    <p:sldId id="281" r:id="rId11"/>
    <p:sldId id="285" r:id="rId12"/>
    <p:sldId id="286" r:id="rId13"/>
    <p:sldId id="274" r:id="rId14"/>
    <p:sldId id="269" r:id="rId15"/>
    <p:sldId id="275" r:id="rId16"/>
    <p:sldId id="270" r:id="rId17"/>
    <p:sldId id="277" r:id="rId18"/>
    <p:sldId id="279" r:id="rId19"/>
    <p:sldId id="283" r:id="rId20"/>
    <p:sldId id="282" r:id="rId21"/>
    <p:sldId id="280" r:id="rId22"/>
    <p:sldId id="284" r:id="rId23"/>
    <p:sldId id="287" r:id="rId2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8FF5"/>
    <a:srgbClr val="F5BDF9"/>
    <a:srgbClr val="FADCFC"/>
    <a:srgbClr val="FBE3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660CB6A-80F3-463B-993B-36E4CCB2F60B}" type="doc">
      <dgm:prSet loTypeId="urn:microsoft.com/office/officeart/2008/layout/LinedList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84349309-D94A-49A0-B94F-61AD9B9D8221}">
      <dgm:prSet custT="1"/>
      <dgm:spPr/>
      <dgm:t>
        <a:bodyPr/>
        <a:lstStyle/>
        <a:p>
          <a:r>
            <a:rPr lang="cs-CZ" sz="3600"/>
            <a:t>OBECNĚ</a:t>
          </a:r>
          <a:endParaRPr lang="en-US" sz="3600"/>
        </a:p>
      </dgm:t>
    </dgm:pt>
    <dgm:pt modelId="{6A41E414-E402-4DAC-97A4-1A7AFD7F202E}" type="parTrans" cxnId="{65FD3B95-E996-4E9C-A82F-7310936A61DD}">
      <dgm:prSet/>
      <dgm:spPr/>
      <dgm:t>
        <a:bodyPr/>
        <a:lstStyle/>
        <a:p>
          <a:endParaRPr lang="en-US"/>
        </a:p>
      </dgm:t>
    </dgm:pt>
    <dgm:pt modelId="{19879995-D361-40F7-8570-4A8F1F03E95B}" type="sibTrans" cxnId="{65FD3B95-E996-4E9C-A82F-7310936A61DD}">
      <dgm:prSet/>
      <dgm:spPr/>
      <dgm:t>
        <a:bodyPr/>
        <a:lstStyle/>
        <a:p>
          <a:endParaRPr lang="en-US"/>
        </a:p>
      </dgm:t>
    </dgm:pt>
    <dgm:pt modelId="{6610D4EB-99CA-4D13-8A07-12DA5CCFA5C4}">
      <dgm:prSet custT="1"/>
      <dgm:spPr/>
      <dgm:t>
        <a:bodyPr/>
        <a:lstStyle/>
        <a:p>
          <a:r>
            <a:rPr lang="cs-CZ" sz="3600"/>
            <a:t>ZDROJE ZÁŘENÍ</a:t>
          </a:r>
          <a:endParaRPr lang="en-US" sz="3600"/>
        </a:p>
      </dgm:t>
    </dgm:pt>
    <dgm:pt modelId="{CFD02E60-1C27-4611-BBCF-D1EB011FB98C}" type="parTrans" cxnId="{AF6D0AA2-06AC-4C96-A4F8-98B8EDA008AF}">
      <dgm:prSet/>
      <dgm:spPr/>
      <dgm:t>
        <a:bodyPr/>
        <a:lstStyle/>
        <a:p>
          <a:endParaRPr lang="en-US"/>
        </a:p>
      </dgm:t>
    </dgm:pt>
    <dgm:pt modelId="{615C1749-391C-4442-9495-4BAA90D7807C}" type="sibTrans" cxnId="{AF6D0AA2-06AC-4C96-A4F8-98B8EDA008AF}">
      <dgm:prSet/>
      <dgm:spPr/>
      <dgm:t>
        <a:bodyPr/>
        <a:lstStyle/>
        <a:p>
          <a:endParaRPr lang="en-US"/>
        </a:p>
      </dgm:t>
    </dgm:pt>
    <dgm:pt modelId="{CA398993-BD8E-4160-81A8-90938B802B65}">
      <dgm:prSet custT="1"/>
      <dgm:spPr/>
      <dgm:t>
        <a:bodyPr/>
        <a:lstStyle/>
        <a:p>
          <a:r>
            <a:rPr lang="cs-CZ" sz="3600"/>
            <a:t>ŠKODLIVÉ ÚČINKY</a:t>
          </a:r>
          <a:endParaRPr lang="en-US" sz="3600"/>
        </a:p>
      </dgm:t>
    </dgm:pt>
    <dgm:pt modelId="{594567C0-FA13-4297-8FD1-5013E1E48C5C}" type="parTrans" cxnId="{7C6DAD0F-6AAF-4890-844A-85C0B608D61C}">
      <dgm:prSet/>
      <dgm:spPr/>
      <dgm:t>
        <a:bodyPr/>
        <a:lstStyle/>
        <a:p>
          <a:endParaRPr lang="en-US"/>
        </a:p>
      </dgm:t>
    </dgm:pt>
    <dgm:pt modelId="{E2537111-E349-41F6-A0CE-36F0A1D4FFAA}" type="sibTrans" cxnId="{7C6DAD0F-6AAF-4890-844A-85C0B608D61C}">
      <dgm:prSet/>
      <dgm:spPr/>
      <dgm:t>
        <a:bodyPr/>
        <a:lstStyle/>
        <a:p>
          <a:endParaRPr lang="en-US"/>
        </a:p>
      </dgm:t>
    </dgm:pt>
    <dgm:pt modelId="{EC6DBF02-DB33-4418-8133-CDB3B24319FD}">
      <dgm:prSet custT="1"/>
      <dgm:spPr/>
      <dgm:t>
        <a:bodyPr/>
        <a:lstStyle/>
        <a:p>
          <a:r>
            <a:rPr lang="cs-CZ" sz="3600"/>
            <a:t>OZDRAVNÉ ÚČINKY</a:t>
          </a:r>
          <a:endParaRPr lang="en-US" sz="3600"/>
        </a:p>
      </dgm:t>
    </dgm:pt>
    <dgm:pt modelId="{8FE756F0-B6D0-4712-A116-BA86654AF294}" type="parTrans" cxnId="{BE86E779-133E-4C5B-A3B1-FD8741A460A7}">
      <dgm:prSet/>
      <dgm:spPr/>
      <dgm:t>
        <a:bodyPr/>
        <a:lstStyle/>
        <a:p>
          <a:endParaRPr lang="en-US"/>
        </a:p>
      </dgm:t>
    </dgm:pt>
    <dgm:pt modelId="{4730D1F0-484A-44D1-927C-875A3F4A8F94}" type="sibTrans" cxnId="{BE86E779-133E-4C5B-A3B1-FD8741A460A7}">
      <dgm:prSet/>
      <dgm:spPr/>
      <dgm:t>
        <a:bodyPr/>
        <a:lstStyle/>
        <a:p>
          <a:endParaRPr lang="en-US"/>
        </a:p>
      </dgm:t>
    </dgm:pt>
    <dgm:pt modelId="{2BE3252E-9AFB-4CAE-B840-F52A9B7DE0DE}">
      <dgm:prSet custT="1"/>
      <dgm:spPr/>
      <dgm:t>
        <a:bodyPr/>
        <a:lstStyle/>
        <a:p>
          <a:r>
            <a:rPr lang="cs-CZ" sz="3600"/>
            <a:t>VYUŽITÍ ZÁŘENÍ</a:t>
          </a:r>
          <a:endParaRPr lang="en-US" sz="3600"/>
        </a:p>
      </dgm:t>
    </dgm:pt>
    <dgm:pt modelId="{DA12060F-3FAB-41EB-AA7D-3160B0B5F24E}" type="parTrans" cxnId="{4CDFA032-0280-4736-BAD9-315414DED3AF}">
      <dgm:prSet/>
      <dgm:spPr/>
      <dgm:t>
        <a:bodyPr/>
        <a:lstStyle/>
        <a:p>
          <a:endParaRPr lang="en-US"/>
        </a:p>
      </dgm:t>
    </dgm:pt>
    <dgm:pt modelId="{0844A6EC-ACCA-4C28-8BE0-D987F98820E4}" type="sibTrans" cxnId="{4CDFA032-0280-4736-BAD9-315414DED3AF}">
      <dgm:prSet/>
      <dgm:spPr/>
      <dgm:t>
        <a:bodyPr/>
        <a:lstStyle/>
        <a:p>
          <a:endParaRPr lang="en-US"/>
        </a:p>
      </dgm:t>
    </dgm:pt>
    <dgm:pt modelId="{A9A7A746-34C5-4B69-89BA-6103CCAA8CAE}">
      <dgm:prSet/>
      <dgm:spPr/>
      <dgm:t>
        <a:bodyPr/>
        <a:lstStyle/>
        <a:p>
          <a:endParaRPr lang="en-US"/>
        </a:p>
      </dgm:t>
    </dgm:pt>
    <dgm:pt modelId="{0C022583-60AD-4597-9022-1A8F29297829}" type="parTrans" cxnId="{E25F607D-C16C-4C5D-8711-23C7AACCDF14}">
      <dgm:prSet/>
      <dgm:spPr/>
      <dgm:t>
        <a:bodyPr/>
        <a:lstStyle/>
        <a:p>
          <a:endParaRPr lang="en-US"/>
        </a:p>
      </dgm:t>
    </dgm:pt>
    <dgm:pt modelId="{007EA10B-55A1-461D-ABF9-05EDF6C42BBE}" type="sibTrans" cxnId="{E25F607D-C16C-4C5D-8711-23C7AACCDF14}">
      <dgm:prSet/>
      <dgm:spPr/>
      <dgm:t>
        <a:bodyPr/>
        <a:lstStyle/>
        <a:p>
          <a:endParaRPr lang="en-US"/>
        </a:p>
      </dgm:t>
    </dgm:pt>
    <dgm:pt modelId="{1D050D69-7339-45D1-A528-7F8BDCD90BE1}" type="pres">
      <dgm:prSet presAssocID="{1660CB6A-80F3-463B-993B-36E4CCB2F60B}" presName="vert0" presStyleCnt="0">
        <dgm:presLayoutVars>
          <dgm:dir/>
          <dgm:animOne val="branch"/>
          <dgm:animLvl val="lvl"/>
        </dgm:presLayoutVars>
      </dgm:prSet>
      <dgm:spPr/>
    </dgm:pt>
    <dgm:pt modelId="{B4CEAA10-9DCF-4749-9564-D96A14A32B2B}" type="pres">
      <dgm:prSet presAssocID="{84349309-D94A-49A0-B94F-61AD9B9D8221}" presName="thickLine" presStyleLbl="alignNode1" presStyleIdx="0" presStyleCnt="6"/>
      <dgm:spPr/>
    </dgm:pt>
    <dgm:pt modelId="{ABB55034-C7C8-403F-B4DE-68C2EA941708}" type="pres">
      <dgm:prSet presAssocID="{84349309-D94A-49A0-B94F-61AD9B9D8221}" presName="horz1" presStyleCnt="0"/>
      <dgm:spPr/>
    </dgm:pt>
    <dgm:pt modelId="{12E3AC3D-5B21-4508-8929-1D97A61FB029}" type="pres">
      <dgm:prSet presAssocID="{84349309-D94A-49A0-B94F-61AD9B9D8221}" presName="tx1" presStyleLbl="revTx" presStyleIdx="0" presStyleCnt="6"/>
      <dgm:spPr/>
    </dgm:pt>
    <dgm:pt modelId="{1EB39ABF-F3D9-4ED1-8110-DFB6FF3CC8BC}" type="pres">
      <dgm:prSet presAssocID="{84349309-D94A-49A0-B94F-61AD9B9D8221}" presName="vert1" presStyleCnt="0"/>
      <dgm:spPr/>
    </dgm:pt>
    <dgm:pt modelId="{992583FA-674C-4D3E-B45B-1F0519A50E01}" type="pres">
      <dgm:prSet presAssocID="{6610D4EB-99CA-4D13-8A07-12DA5CCFA5C4}" presName="thickLine" presStyleLbl="alignNode1" presStyleIdx="1" presStyleCnt="6"/>
      <dgm:spPr/>
    </dgm:pt>
    <dgm:pt modelId="{840A654C-23B5-4B5D-927A-A73421365990}" type="pres">
      <dgm:prSet presAssocID="{6610D4EB-99CA-4D13-8A07-12DA5CCFA5C4}" presName="horz1" presStyleCnt="0"/>
      <dgm:spPr/>
    </dgm:pt>
    <dgm:pt modelId="{FE8E1460-81F0-4473-93C3-3FE8EB1F6428}" type="pres">
      <dgm:prSet presAssocID="{6610D4EB-99CA-4D13-8A07-12DA5CCFA5C4}" presName="tx1" presStyleLbl="revTx" presStyleIdx="1" presStyleCnt="6"/>
      <dgm:spPr/>
    </dgm:pt>
    <dgm:pt modelId="{51A3156F-5950-477C-AFF0-B3E10C5580F7}" type="pres">
      <dgm:prSet presAssocID="{6610D4EB-99CA-4D13-8A07-12DA5CCFA5C4}" presName="vert1" presStyleCnt="0"/>
      <dgm:spPr/>
    </dgm:pt>
    <dgm:pt modelId="{F9AA76A1-47CD-46D5-821B-3D317DA264FF}" type="pres">
      <dgm:prSet presAssocID="{CA398993-BD8E-4160-81A8-90938B802B65}" presName="thickLine" presStyleLbl="alignNode1" presStyleIdx="2" presStyleCnt="6"/>
      <dgm:spPr/>
    </dgm:pt>
    <dgm:pt modelId="{DC6ECE24-9E3D-441A-A105-28AE40CF7A8C}" type="pres">
      <dgm:prSet presAssocID="{CA398993-BD8E-4160-81A8-90938B802B65}" presName="horz1" presStyleCnt="0"/>
      <dgm:spPr/>
    </dgm:pt>
    <dgm:pt modelId="{29FBBF61-7C7B-4315-B017-D895AFCAF966}" type="pres">
      <dgm:prSet presAssocID="{CA398993-BD8E-4160-81A8-90938B802B65}" presName="tx1" presStyleLbl="revTx" presStyleIdx="2" presStyleCnt="6"/>
      <dgm:spPr/>
    </dgm:pt>
    <dgm:pt modelId="{5DB3A540-04F2-4E96-8636-4867DC41541E}" type="pres">
      <dgm:prSet presAssocID="{CA398993-BD8E-4160-81A8-90938B802B65}" presName="vert1" presStyleCnt="0"/>
      <dgm:spPr/>
    </dgm:pt>
    <dgm:pt modelId="{319DD6F6-37E3-42BB-A2FA-768B65A6CDAA}" type="pres">
      <dgm:prSet presAssocID="{EC6DBF02-DB33-4418-8133-CDB3B24319FD}" presName="thickLine" presStyleLbl="alignNode1" presStyleIdx="3" presStyleCnt="6"/>
      <dgm:spPr/>
    </dgm:pt>
    <dgm:pt modelId="{008BF39F-EEBE-4581-B3CD-B63FB31F3E56}" type="pres">
      <dgm:prSet presAssocID="{EC6DBF02-DB33-4418-8133-CDB3B24319FD}" presName="horz1" presStyleCnt="0"/>
      <dgm:spPr/>
    </dgm:pt>
    <dgm:pt modelId="{F861259C-6772-491F-97F6-502D4AF04549}" type="pres">
      <dgm:prSet presAssocID="{EC6DBF02-DB33-4418-8133-CDB3B24319FD}" presName="tx1" presStyleLbl="revTx" presStyleIdx="3" presStyleCnt="6"/>
      <dgm:spPr/>
    </dgm:pt>
    <dgm:pt modelId="{86E6C991-02B9-444B-8B75-DC1FC23837EC}" type="pres">
      <dgm:prSet presAssocID="{EC6DBF02-DB33-4418-8133-CDB3B24319FD}" presName="vert1" presStyleCnt="0"/>
      <dgm:spPr/>
    </dgm:pt>
    <dgm:pt modelId="{73BDB1C1-4A8D-4134-A297-3627354A2CBE}" type="pres">
      <dgm:prSet presAssocID="{2BE3252E-9AFB-4CAE-B840-F52A9B7DE0DE}" presName="thickLine" presStyleLbl="alignNode1" presStyleIdx="4" presStyleCnt="6"/>
      <dgm:spPr/>
    </dgm:pt>
    <dgm:pt modelId="{FAD864AC-663F-4BA8-B99C-614625847885}" type="pres">
      <dgm:prSet presAssocID="{2BE3252E-9AFB-4CAE-B840-F52A9B7DE0DE}" presName="horz1" presStyleCnt="0"/>
      <dgm:spPr/>
    </dgm:pt>
    <dgm:pt modelId="{5B93E786-8F43-4457-B79A-B33371738F5B}" type="pres">
      <dgm:prSet presAssocID="{2BE3252E-9AFB-4CAE-B840-F52A9B7DE0DE}" presName="tx1" presStyleLbl="revTx" presStyleIdx="4" presStyleCnt="6"/>
      <dgm:spPr/>
    </dgm:pt>
    <dgm:pt modelId="{57899C2F-CBF9-45A3-BCB9-58EBF48EDDBD}" type="pres">
      <dgm:prSet presAssocID="{2BE3252E-9AFB-4CAE-B840-F52A9B7DE0DE}" presName="vert1" presStyleCnt="0"/>
      <dgm:spPr/>
    </dgm:pt>
    <dgm:pt modelId="{79C9A5D4-BC90-4142-8467-C1FEA7C9C4F0}" type="pres">
      <dgm:prSet presAssocID="{A9A7A746-34C5-4B69-89BA-6103CCAA8CAE}" presName="thickLine" presStyleLbl="alignNode1" presStyleIdx="5" presStyleCnt="6"/>
      <dgm:spPr/>
    </dgm:pt>
    <dgm:pt modelId="{7EC116A0-4130-44AB-9209-30217B5224E2}" type="pres">
      <dgm:prSet presAssocID="{A9A7A746-34C5-4B69-89BA-6103CCAA8CAE}" presName="horz1" presStyleCnt="0"/>
      <dgm:spPr/>
    </dgm:pt>
    <dgm:pt modelId="{BCF930D3-751F-4A99-9BE0-5569E8494A26}" type="pres">
      <dgm:prSet presAssocID="{A9A7A746-34C5-4B69-89BA-6103CCAA8CAE}" presName="tx1" presStyleLbl="revTx" presStyleIdx="5" presStyleCnt="6"/>
      <dgm:spPr/>
    </dgm:pt>
    <dgm:pt modelId="{FF16F1C8-C467-4578-B949-EEDC92D1B959}" type="pres">
      <dgm:prSet presAssocID="{A9A7A746-34C5-4B69-89BA-6103CCAA8CAE}" presName="vert1" presStyleCnt="0"/>
      <dgm:spPr/>
    </dgm:pt>
  </dgm:ptLst>
  <dgm:cxnLst>
    <dgm:cxn modelId="{7C6DAD0F-6AAF-4890-844A-85C0B608D61C}" srcId="{1660CB6A-80F3-463B-993B-36E4CCB2F60B}" destId="{CA398993-BD8E-4160-81A8-90938B802B65}" srcOrd="2" destOrd="0" parTransId="{594567C0-FA13-4297-8FD1-5013E1E48C5C}" sibTransId="{E2537111-E349-41F6-A0CE-36F0A1D4FFAA}"/>
    <dgm:cxn modelId="{DB2F171F-B98E-4C97-A548-B253514A9795}" type="presOf" srcId="{EC6DBF02-DB33-4418-8133-CDB3B24319FD}" destId="{F861259C-6772-491F-97F6-502D4AF04549}" srcOrd="0" destOrd="0" presId="urn:microsoft.com/office/officeart/2008/layout/LinedList"/>
    <dgm:cxn modelId="{4CDFA032-0280-4736-BAD9-315414DED3AF}" srcId="{1660CB6A-80F3-463B-993B-36E4CCB2F60B}" destId="{2BE3252E-9AFB-4CAE-B840-F52A9B7DE0DE}" srcOrd="4" destOrd="0" parTransId="{DA12060F-3FAB-41EB-AA7D-3160B0B5F24E}" sibTransId="{0844A6EC-ACCA-4C28-8BE0-D987F98820E4}"/>
    <dgm:cxn modelId="{53AD853E-CDEE-47EC-ABB9-0FD20656FCA7}" type="presOf" srcId="{1660CB6A-80F3-463B-993B-36E4CCB2F60B}" destId="{1D050D69-7339-45D1-A528-7F8BDCD90BE1}" srcOrd="0" destOrd="0" presId="urn:microsoft.com/office/officeart/2008/layout/LinedList"/>
    <dgm:cxn modelId="{E1B5C45C-4050-489C-A4C4-3BB075B884E0}" type="presOf" srcId="{84349309-D94A-49A0-B94F-61AD9B9D8221}" destId="{12E3AC3D-5B21-4508-8929-1D97A61FB029}" srcOrd="0" destOrd="0" presId="urn:microsoft.com/office/officeart/2008/layout/LinedList"/>
    <dgm:cxn modelId="{052F264A-162F-486C-A13B-1BAE94BBA292}" type="presOf" srcId="{CA398993-BD8E-4160-81A8-90938B802B65}" destId="{29FBBF61-7C7B-4315-B017-D895AFCAF966}" srcOrd="0" destOrd="0" presId="urn:microsoft.com/office/officeart/2008/layout/LinedList"/>
    <dgm:cxn modelId="{BE86E779-133E-4C5B-A3B1-FD8741A460A7}" srcId="{1660CB6A-80F3-463B-993B-36E4CCB2F60B}" destId="{EC6DBF02-DB33-4418-8133-CDB3B24319FD}" srcOrd="3" destOrd="0" parTransId="{8FE756F0-B6D0-4712-A116-BA86654AF294}" sibTransId="{4730D1F0-484A-44D1-927C-875A3F4A8F94}"/>
    <dgm:cxn modelId="{E25F607D-C16C-4C5D-8711-23C7AACCDF14}" srcId="{1660CB6A-80F3-463B-993B-36E4CCB2F60B}" destId="{A9A7A746-34C5-4B69-89BA-6103CCAA8CAE}" srcOrd="5" destOrd="0" parTransId="{0C022583-60AD-4597-9022-1A8F29297829}" sibTransId="{007EA10B-55A1-461D-ABF9-05EDF6C42BBE}"/>
    <dgm:cxn modelId="{65FD3B95-E996-4E9C-A82F-7310936A61DD}" srcId="{1660CB6A-80F3-463B-993B-36E4CCB2F60B}" destId="{84349309-D94A-49A0-B94F-61AD9B9D8221}" srcOrd="0" destOrd="0" parTransId="{6A41E414-E402-4DAC-97A4-1A7AFD7F202E}" sibTransId="{19879995-D361-40F7-8570-4A8F1F03E95B}"/>
    <dgm:cxn modelId="{AF6D0AA2-06AC-4C96-A4F8-98B8EDA008AF}" srcId="{1660CB6A-80F3-463B-993B-36E4CCB2F60B}" destId="{6610D4EB-99CA-4D13-8A07-12DA5CCFA5C4}" srcOrd="1" destOrd="0" parTransId="{CFD02E60-1C27-4611-BBCF-D1EB011FB98C}" sibTransId="{615C1749-391C-4442-9495-4BAA90D7807C}"/>
    <dgm:cxn modelId="{911E90B2-7A59-486F-8814-4DD37D8FE867}" type="presOf" srcId="{2BE3252E-9AFB-4CAE-B840-F52A9B7DE0DE}" destId="{5B93E786-8F43-4457-B79A-B33371738F5B}" srcOrd="0" destOrd="0" presId="urn:microsoft.com/office/officeart/2008/layout/LinedList"/>
    <dgm:cxn modelId="{10E4EAB5-D7C0-4F6B-96FA-1783ADE2F7D5}" type="presOf" srcId="{6610D4EB-99CA-4D13-8A07-12DA5CCFA5C4}" destId="{FE8E1460-81F0-4473-93C3-3FE8EB1F6428}" srcOrd="0" destOrd="0" presId="urn:microsoft.com/office/officeart/2008/layout/LinedList"/>
    <dgm:cxn modelId="{A1F452C6-AF27-403E-A674-200FE9E5F4F7}" type="presOf" srcId="{A9A7A746-34C5-4B69-89BA-6103CCAA8CAE}" destId="{BCF930D3-751F-4A99-9BE0-5569E8494A26}" srcOrd="0" destOrd="0" presId="urn:microsoft.com/office/officeart/2008/layout/LinedList"/>
    <dgm:cxn modelId="{757060D3-6CFF-45AD-9228-19E9097CCEBE}" type="presParOf" srcId="{1D050D69-7339-45D1-A528-7F8BDCD90BE1}" destId="{B4CEAA10-9DCF-4749-9564-D96A14A32B2B}" srcOrd="0" destOrd="0" presId="urn:microsoft.com/office/officeart/2008/layout/LinedList"/>
    <dgm:cxn modelId="{CA327413-2558-4679-893C-3DCF15E8950E}" type="presParOf" srcId="{1D050D69-7339-45D1-A528-7F8BDCD90BE1}" destId="{ABB55034-C7C8-403F-B4DE-68C2EA941708}" srcOrd="1" destOrd="0" presId="urn:microsoft.com/office/officeart/2008/layout/LinedList"/>
    <dgm:cxn modelId="{4723B788-3470-4EED-AD41-B7458CA531A4}" type="presParOf" srcId="{ABB55034-C7C8-403F-B4DE-68C2EA941708}" destId="{12E3AC3D-5B21-4508-8929-1D97A61FB029}" srcOrd="0" destOrd="0" presId="urn:microsoft.com/office/officeart/2008/layout/LinedList"/>
    <dgm:cxn modelId="{8FD389E1-7F7E-4CA6-8E06-FEFE128B099B}" type="presParOf" srcId="{ABB55034-C7C8-403F-B4DE-68C2EA941708}" destId="{1EB39ABF-F3D9-4ED1-8110-DFB6FF3CC8BC}" srcOrd="1" destOrd="0" presId="urn:microsoft.com/office/officeart/2008/layout/LinedList"/>
    <dgm:cxn modelId="{83722369-B087-43AE-BB4A-2862A2449BEE}" type="presParOf" srcId="{1D050D69-7339-45D1-A528-7F8BDCD90BE1}" destId="{992583FA-674C-4D3E-B45B-1F0519A50E01}" srcOrd="2" destOrd="0" presId="urn:microsoft.com/office/officeart/2008/layout/LinedList"/>
    <dgm:cxn modelId="{BC968064-BCC7-4EE2-B29B-79298B80B3E0}" type="presParOf" srcId="{1D050D69-7339-45D1-A528-7F8BDCD90BE1}" destId="{840A654C-23B5-4B5D-927A-A73421365990}" srcOrd="3" destOrd="0" presId="urn:microsoft.com/office/officeart/2008/layout/LinedList"/>
    <dgm:cxn modelId="{2F50B9C5-E3B0-45C1-B936-36C6CE323C8A}" type="presParOf" srcId="{840A654C-23B5-4B5D-927A-A73421365990}" destId="{FE8E1460-81F0-4473-93C3-3FE8EB1F6428}" srcOrd="0" destOrd="0" presId="urn:microsoft.com/office/officeart/2008/layout/LinedList"/>
    <dgm:cxn modelId="{E54761E3-C5F0-4844-9A83-47464523BE88}" type="presParOf" srcId="{840A654C-23B5-4B5D-927A-A73421365990}" destId="{51A3156F-5950-477C-AFF0-B3E10C5580F7}" srcOrd="1" destOrd="0" presId="urn:microsoft.com/office/officeart/2008/layout/LinedList"/>
    <dgm:cxn modelId="{6F1357DA-F919-4D3B-BAF5-72CE19066395}" type="presParOf" srcId="{1D050D69-7339-45D1-A528-7F8BDCD90BE1}" destId="{F9AA76A1-47CD-46D5-821B-3D317DA264FF}" srcOrd="4" destOrd="0" presId="urn:microsoft.com/office/officeart/2008/layout/LinedList"/>
    <dgm:cxn modelId="{53415C8C-425B-4A88-AF1B-EE562E2F3CD7}" type="presParOf" srcId="{1D050D69-7339-45D1-A528-7F8BDCD90BE1}" destId="{DC6ECE24-9E3D-441A-A105-28AE40CF7A8C}" srcOrd="5" destOrd="0" presId="urn:microsoft.com/office/officeart/2008/layout/LinedList"/>
    <dgm:cxn modelId="{02D9B701-B86E-43B3-AE2F-5957A9BEAD7C}" type="presParOf" srcId="{DC6ECE24-9E3D-441A-A105-28AE40CF7A8C}" destId="{29FBBF61-7C7B-4315-B017-D895AFCAF966}" srcOrd="0" destOrd="0" presId="urn:microsoft.com/office/officeart/2008/layout/LinedList"/>
    <dgm:cxn modelId="{B2A08F43-3A56-47FF-B9FB-D934487CC45F}" type="presParOf" srcId="{DC6ECE24-9E3D-441A-A105-28AE40CF7A8C}" destId="{5DB3A540-04F2-4E96-8636-4867DC41541E}" srcOrd="1" destOrd="0" presId="urn:microsoft.com/office/officeart/2008/layout/LinedList"/>
    <dgm:cxn modelId="{A59683FD-AAA5-4D37-9658-DD41C7527C64}" type="presParOf" srcId="{1D050D69-7339-45D1-A528-7F8BDCD90BE1}" destId="{319DD6F6-37E3-42BB-A2FA-768B65A6CDAA}" srcOrd="6" destOrd="0" presId="urn:microsoft.com/office/officeart/2008/layout/LinedList"/>
    <dgm:cxn modelId="{0BBC996E-9F8D-4052-AC75-908A6FEC8800}" type="presParOf" srcId="{1D050D69-7339-45D1-A528-7F8BDCD90BE1}" destId="{008BF39F-EEBE-4581-B3CD-B63FB31F3E56}" srcOrd="7" destOrd="0" presId="urn:microsoft.com/office/officeart/2008/layout/LinedList"/>
    <dgm:cxn modelId="{CD43B1DA-FB25-4447-A52A-6C3E0E10FCCA}" type="presParOf" srcId="{008BF39F-EEBE-4581-B3CD-B63FB31F3E56}" destId="{F861259C-6772-491F-97F6-502D4AF04549}" srcOrd="0" destOrd="0" presId="urn:microsoft.com/office/officeart/2008/layout/LinedList"/>
    <dgm:cxn modelId="{09CD0CD1-E42C-41AD-8F3B-CCC54DCB5F9E}" type="presParOf" srcId="{008BF39F-EEBE-4581-B3CD-B63FB31F3E56}" destId="{86E6C991-02B9-444B-8B75-DC1FC23837EC}" srcOrd="1" destOrd="0" presId="urn:microsoft.com/office/officeart/2008/layout/LinedList"/>
    <dgm:cxn modelId="{586E081A-21C3-4D62-90B0-9B1038BDE26B}" type="presParOf" srcId="{1D050D69-7339-45D1-A528-7F8BDCD90BE1}" destId="{73BDB1C1-4A8D-4134-A297-3627354A2CBE}" srcOrd="8" destOrd="0" presId="urn:microsoft.com/office/officeart/2008/layout/LinedList"/>
    <dgm:cxn modelId="{F629091C-F986-481B-ACCB-61389E872E13}" type="presParOf" srcId="{1D050D69-7339-45D1-A528-7F8BDCD90BE1}" destId="{FAD864AC-663F-4BA8-B99C-614625847885}" srcOrd="9" destOrd="0" presId="urn:microsoft.com/office/officeart/2008/layout/LinedList"/>
    <dgm:cxn modelId="{BDD2B8E0-A590-4072-8F3F-543F84D34F57}" type="presParOf" srcId="{FAD864AC-663F-4BA8-B99C-614625847885}" destId="{5B93E786-8F43-4457-B79A-B33371738F5B}" srcOrd="0" destOrd="0" presId="urn:microsoft.com/office/officeart/2008/layout/LinedList"/>
    <dgm:cxn modelId="{F084FE64-C3FF-43CC-8D36-33009024DEDB}" type="presParOf" srcId="{FAD864AC-663F-4BA8-B99C-614625847885}" destId="{57899C2F-CBF9-45A3-BCB9-58EBF48EDDBD}" srcOrd="1" destOrd="0" presId="urn:microsoft.com/office/officeart/2008/layout/LinedList"/>
    <dgm:cxn modelId="{39EF7718-48AC-4E1F-90E0-CC9C4CA7084A}" type="presParOf" srcId="{1D050D69-7339-45D1-A528-7F8BDCD90BE1}" destId="{79C9A5D4-BC90-4142-8467-C1FEA7C9C4F0}" srcOrd="10" destOrd="0" presId="urn:microsoft.com/office/officeart/2008/layout/LinedList"/>
    <dgm:cxn modelId="{FDA5CED3-5111-44CA-A6E1-5FC7CA4562E7}" type="presParOf" srcId="{1D050D69-7339-45D1-A528-7F8BDCD90BE1}" destId="{7EC116A0-4130-44AB-9209-30217B5224E2}" srcOrd="11" destOrd="0" presId="urn:microsoft.com/office/officeart/2008/layout/LinedList"/>
    <dgm:cxn modelId="{68DA232B-AD23-4C2E-A749-34C577940725}" type="presParOf" srcId="{7EC116A0-4130-44AB-9209-30217B5224E2}" destId="{BCF930D3-751F-4A99-9BE0-5569E8494A26}" srcOrd="0" destOrd="0" presId="urn:microsoft.com/office/officeart/2008/layout/LinedList"/>
    <dgm:cxn modelId="{4187B013-5CCA-4604-878F-0EFCF0383C5F}" type="presParOf" srcId="{7EC116A0-4130-44AB-9209-30217B5224E2}" destId="{FF16F1C8-C467-4578-B949-EEDC92D1B959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CEAA10-9DCF-4749-9564-D96A14A32B2B}">
      <dsp:nvSpPr>
        <dsp:cNvPr id="0" name=""/>
        <dsp:cNvSpPr/>
      </dsp:nvSpPr>
      <dsp:spPr>
        <a:xfrm>
          <a:off x="0" y="2537"/>
          <a:ext cx="6172199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E3AC3D-5B21-4508-8929-1D97A61FB029}">
      <dsp:nvSpPr>
        <dsp:cNvPr id="0" name=""/>
        <dsp:cNvSpPr/>
      </dsp:nvSpPr>
      <dsp:spPr>
        <a:xfrm>
          <a:off x="0" y="2537"/>
          <a:ext cx="6172199" cy="8653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kern="1200"/>
            <a:t>OBECNĚ</a:t>
          </a:r>
          <a:endParaRPr lang="en-US" sz="3600" kern="1200"/>
        </a:p>
      </dsp:txBody>
      <dsp:txXfrm>
        <a:off x="0" y="2537"/>
        <a:ext cx="6172199" cy="865399"/>
      </dsp:txXfrm>
    </dsp:sp>
    <dsp:sp modelId="{992583FA-674C-4D3E-B45B-1F0519A50E01}">
      <dsp:nvSpPr>
        <dsp:cNvPr id="0" name=""/>
        <dsp:cNvSpPr/>
      </dsp:nvSpPr>
      <dsp:spPr>
        <a:xfrm>
          <a:off x="0" y="867937"/>
          <a:ext cx="6172199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8E1460-81F0-4473-93C3-3FE8EB1F6428}">
      <dsp:nvSpPr>
        <dsp:cNvPr id="0" name=""/>
        <dsp:cNvSpPr/>
      </dsp:nvSpPr>
      <dsp:spPr>
        <a:xfrm>
          <a:off x="0" y="867937"/>
          <a:ext cx="6172199" cy="8653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kern="1200"/>
            <a:t>ZDROJE ZÁŘENÍ</a:t>
          </a:r>
          <a:endParaRPr lang="en-US" sz="3600" kern="1200"/>
        </a:p>
      </dsp:txBody>
      <dsp:txXfrm>
        <a:off x="0" y="867937"/>
        <a:ext cx="6172199" cy="865399"/>
      </dsp:txXfrm>
    </dsp:sp>
    <dsp:sp modelId="{F9AA76A1-47CD-46D5-821B-3D317DA264FF}">
      <dsp:nvSpPr>
        <dsp:cNvPr id="0" name=""/>
        <dsp:cNvSpPr/>
      </dsp:nvSpPr>
      <dsp:spPr>
        <a:xfrm>
          <a:off x="0" y="1733337"/>
          <a:ext cx="6172199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FBBF61-7C7B-4315-B017-D895AFCAF966}">
      <dsp:nvSpPr>
        <dsp:cNvPr id="0" name=""/>
        <dsp:cNvSpPr/>
      </dsp:nvSpPr>
      <dsp:spPr>
        <a:xfrm>
          <a:off x="0" y="1733337"/>
          <a:ext cx="6172199" cy="8653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kern="1200"/>
            <a:t>ŠKODLIVÉ ÚČINKY</a:t>
          </a:r>
          <a:endParaRPr lang="en-US" sz="3600" kern="1200"/>
        </a:p>
      </dsp:txBody>
      <dsp:txXfrm>
        <a:off x="0" y="1733337"/>
        <a:ext cx="6172199" cy="865399"/>
      </dsp:txXfrm>
    </dsp:sp>
    <dsp:sp modelId="{319DD6F6-37E3-42BB-A2FA-768B65A6CDAA}">
      <dsp:nvSpPr>
        <dsp:cNvPr id="0" name=""/>
        <dsp:cNvSpPr/>
      </dsp:nvSpPr>
      <dsp:spPr>
        <a:xfrm>
          <a:off x="0" y="2598737"/>
          <a:ext cx="6172199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61259C-6772-491F-97F6-502D4AF04549}">
      <dsp:nvSpPr>
        <dsp:cNvPr id="0" name=""/>
        <dsp:cNvSpPr/>
      </dsp:nvSpPr>
      <dsp:spPr>
        <a:xfrm>
          <a:off x="0" y="2598737"/>
          <a:ext cx="6172199" cy="8653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kern="1200"/>
            <a:t>OZDRAVNÉ ÚČINKY</a:t>
          </a:r>
          <a:endParaRPr lang="en-US" sz="3600" kern="1200"/>
        </a:p>
      </dsp:txBody>
      <dsp:txXfrm>
        <a:off x="0" y="2598737"/>
        <a:ext cx="6172199" cy="865399"/>
      </dsp:txXfrm>
    </dsp:sp>
    <dsp:sp modelId="{73BDB1C1-4A8D-4134-A297-3627354A2CBE}">
      <dsp:nvSpPr>
        <dsp:cNvPr id="0" name=""/>
        <dsp:cNvSpPr/>
      </dsp:nvSpPr>
      <dsp:spPr>
        <a:xfrm>
          <a:off x="0" y="3464137"/>
          <a:ext cx="6172199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93E786-8F43-4457-B79A-B33371738F5B}">
      <dsp:nvSpPr>
        <dsp:cNvPr id="0" name=""/>
        <dsp:cNvSpPr/>
      </dsp:nvSpPr>
      <dsp:spPr>
        <a:xfrm>
          <a:off x="0" y="3464137"/>
          <a:ext cx="6172199" cy="8653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kern="1200"/>
            <a:t>VYUŽITÍ ZÁŘENÍ</a:t>
          </a:r>
          <a:endParaRPr lang="en-US" sz="3600" kern="1200"/>
        </a:p>
      </dsp:txBody>
      <dsp:txXfrm>
        <a:off x="0" y="3464137"/>
        <a:ext cx="6172199" cy="865399"/>
      </dsp:txXfrm>
    </dsp:sp>
    <dsp:sp modelId="{79C9A5D4-BC90-4142-8467-C1FEA7C9C4F0}">
      <dsp:nvSpPr>
        <dsp:cNvPr id="0" name=""/>
        <dsp:cNvSpPr/>
      </dsp:nvSpPr>
      <dsp:spPr>
        <a:xfrm>
          <a:off x="0" y="4329537"/>
          <a:ext cx="6172199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F930D3-751F-4A99-9BE0-5569E8494A26}">
      <dsp:nvSpPr>
        <dsp:cNvPr id="0" name=""/>
        <dsp:cNvSpPr/>
      </dsp:nvSpPr>
      <dsp:spPr>
        <a:xfrm>
          <a:off x="0" y="4329537"/>
          <a:ext cx="6172199" cy="8653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800" kern="1200"/>
        </a:p>
      </dsp:txBody>
      <dsp:txXfrm>
        <a:off x="0" y="4329537"/>
        <a:ext cx="6172199" cy="8653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ED69555-EE48-4B19-812B-4E1068DBF976}"/>
              </a:ext>
            </a:extLst>
          </p:cNvPr>
          <p:cNvSpPr/>
          <p:nvPr/>
        </p:nvSpPr>
        <p:spPr>
          <a:xfrm>
            <a:off x="7573754" y="0"/>
            <a:ext cx="4618246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Freeform 57">
            <a:extLst>
              <a:ext uri="{FF2B5EF4-FFF2-40B4-BE49-F238E27FC236}">
                <a16:creationId xmlns:a16="http://schemas.microsoft.com/office/drawing/2014/main" id="{57AEB73D-F521-4B19-820F-12DB6BCC8406}"/>
              </a:ext>
            </a:extLst>
          </p:cNvPr>
          <p:cNvSpPr/>
          <p:nvPr/>
        </p:nvSpPr>
        <p:spPr bwMode="auto">
          <a:xfrm>
            <a:off x="4456113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5388" y="863068"/>
            <a:ext cx="6007691" cy="4985916"/>
          </a:xfrm>
        </p:spPr>
        <p:txBody>
          <a:bodyPr anchor="ctr">
            <a:noAutofit/>
          </a:bodyPr>
          <a:lstStyle>
            <a:lvl1pPr algn="l">
              <a:lnSpc>
                <a:spcPct val="125000"/>
              </a:lnSpc>
              <a:defRPr sz="6000" b="0" cap="all" spc="15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97352" y="863068"/>
            <a:ext cx="3351729" cy="5120069"/>
          </a:xfrm>
        </p:spPr>
        <p:txBody>
          <a:bodyPr anchor="ctr">
            <a:normAutofit/>
          </a:bodyPr>
          <a:lstStyle>
            <a:lvl1pPr marL="0" indent="0" algn="l">
              <a:lnSpc>
                <a:spcPct val="150000"/>
              </a:lnSpc>
              <a:buNone/>
              <a:defRPr sz="2400" b="0" cap="none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B72EEBA-3A5D-41CE-8465-A45A0F65674E}"/>
              </a:ext>
            </a:extLst>
          </p:cNvPr>
          <p:cNvSpPr/>
          <p:nvPr/>
        </p:nvSpPr>
        <p:spPr>
          <a:xfrm rot="5400000">
            <a:off x="410121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Date Placeholder 12">
            <a:extLst>
              <a:ext uri="{FF2B5EF4-FFF2-40B4-BE49-F238E27FC236}">
                <a16:creationId xmlns:a16="http://schemas.microsoft.com/office/drawing/2014/main" id="{79F4CF2F-CDFA-4A37-837C-819D5238EAB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197353" y="6309360"/>
            <a:ext cx="2151134" cy="457200"/>
          </a:xfrm>
        </p:spPr>
        <p:txBody>
          <a:bodyPr/>
          <a:lstStyle/>
          <a:p>
            <a:pPr algn="l"/>
            <a:fld id="{0DCFB061-4267-4D9F-8017-6F550D3068DF}" type="datetime1">
              <a:rPr lang="en-US" smtClean="0"/>
              <a:t>5/3/2021</a:t>
            </a:fld>
            <a:endParaRPr lang="en-US"/>
          </a:p>
        </p:txBody>
      </p:sp>
      <p:sp>
        <p:nvSpPr>
          <p:cNvPr id="15" name="Footer Placeholder 14">
            <a:extLst>
              <a:ext uri="{FF2B5EF4-FFF2-40B4-BE49-F238E27FC236}">
                <a16:creationId xmlns:a16="http://schemas.microsoft.com/office/drawing/2014/main" id="{CFECE62A-61A4-407D-8F0B-D459CD977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55388" y="6309360"/>
            <a:ext cx="6007691" cy="457200"/>
          </a:xfrm>
        </p:spPr>
        <p:txBody>
          <a:bodyPr/>
          <a:lstStyle>
            <a:lvl1pPr algn="r">
              <a:defRPr/>
            </a:lvl1pPr>
          </a:lstStyle>
          <a:p>
            <a:pPr algn="l"/>
            <a:endParaRPr lang="en-US"/>
          </a:p>
        </p:txBody>
      </p:sp>
      <p:sp>
        <p:nvSpPr>
          <p:cNvPr id="27" name="Slide Number Placeholder 26">
            <a:extLst>
              <a:ext uri="{FF2B5EF4-FFF2-40B4-BE49-F238E27FC236}">
                <a16:creationId xmlns:a16="http://schemas.microsoft.com/office/drawing/2014/main" id="{99FE60A9-FE2A-451F-9244-60FCE7FE9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698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1BC61-5547-4A60-8DA1-6699760D9972}" type="datetime1">
              <a:rPr lang="en-US" smtClean="0"/>
              <a:t>5/3/2021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0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24B9D1C6-60D0-4CD1-8F31-F912522EB041}" type="datetime1">
              <a:rPr lang="en-US" smtClean="0"/>
              <a:t>5/3/2021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/>
          </a:p>
        </p:txBody>
      </p:sp>
      <p:cxnSp>
        <p:nvCxnSpPr>
          <p:cNvPr id="7" name="Straight Connector 6" title="Rule Line">
            <a:extLst>
              <a:ext uri="{FF2B5EF4-FFF2-40B4-BE49-F238E27FC236}">
                <a16:creationId xmlns:a16="http://schemas.microsoft.com/office/drawing/2014/main" id="{A1005B08-D2D4-455C-AA62-1200E43E7AF9}"/>
              </a:ext>
            </a:extLst>
          </p:cNvPr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0187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4ED5C-5A53-433E-8A55-46F54CE81DA5}" type="datetime1">
              <a:rPr lang="en-US" smtClean="0"/>
              <a:t>5/3/2021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533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BFD12B6-57DE-4B63-A723-500B050FB7DD}"/>
              </a:ext>
            </a:extLst>
          </p:cNvPr>
          <p:cNvSpPr/>
          <p:nvPr/>
        </p:nvSpPr>
        <p:spPr>
          <a:xfrm>
            <a:off x="0" y="4215384"/>
            <a:ext cx="12192000" cy="2642616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16" y="1406284"/>
            <a:ext cx="10593694" cy="2597841"/>
          </a:xfrm>
        </p:spPr>
        <p:txBody>
          <a:bodyPr anchor="b">
            <a:normAutofit/>
          </a:bodyPr>
          <a:lstStyle>
            <a:lvl1pPr algn="ctr">
              <a:lnSpc>
                <a:spcPct val="125000"/>
              </a:lnSpc>
              <a:defRPr sz="44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18312" y="4527856"/>
            <a:ext cx="6559018" cy="1570245"/>
          </a:xfrm>
        </p:spPr>
        <p:txBody>
          <a:bodyPr anchor="t"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400" b="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F1E2E75-4758-4930-8024-39287C962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ABC0C-B6DF-45E9-B954-11C99AA62C3E}" type="datetime1">
              <a:rPr lang="en-US" smtClean="0"/>
              <a:t>5/3/2021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88B9949-402C-42C2-9A94-16590FC0C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39D83F6-DAF4-4876-AA41-F246EC970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1613A19-DDA2-44F6-9ED4-F87771C684B8}"/>
              </a:ext>
            </a:extLst>
          </p:cNvPr>
          <p:cNvSpPr/>
          <p:nvPr/>
        </p:nvSpPr>
        <p:spPr>
          <a:xfrm>
            <a:off x="0" y="4215384"/>
            <a:ext cx="1218895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277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376670" y="705114"/>
            <a:ext cx="6172412" cy="2403846"/>
          </a:xfrm>
        </p:spPr>
        <p:txBody>
          <a:bodyPr anchor="b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76670" y="3749040"/>
            <a:ext cx="6172411" cy="2346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B71B9-2624-4F21-93EE-35A78B1A0DAD}" type="datetime1">
              <a:rPr lang="en-US" smtClean="0"/>
              <a:t>5/3/2021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E6B9B5-A5D1-4099-B52B-78F39AB0AFCB}"/>
              </a:ext>
            </a:extLst>
          </p:cNvPr>
          <p:cNvSpPr/>
          <p:nvPr/>
        </p:nvSpPr>
        <p:spPr>
          <a:xfrm rot="10800000">
            <a:off x="4693920" y="3396997"/>
            <a:ext cx="7498080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276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76667" y="658999"/>
            <a:ext cx="6166422" cy="457200"/>
          </a:xfrm>
        </p:spPr>
        <p:txBody>
          <a:bodyPr anchor="b">
            <a:normAutofit/>
          </a:bodyPr>
          <a:lstStyle>
            <a:lvl1pPr marL="0" indent="0">
              <a:lnSpc>
                <a:spcPct val="130000"/>
              </a:lnSpc>
              <a:buNone/>
              <a:defRPr sz="1800" b="1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76668" y="1116199"/>
            <a:ext cx="6166422" cy="20621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76668" y="3623098"/>
            <a:ext cx="6166421" cy="457200"/>
          </a:xfrm>
        </p:spPr>
        <p:txBody>
          <a:bodyPr anchor="b">
            <a:normAutofit/>
          </a:bodyPr>
          <a:lstStyle>
            <a:lvl1pPr marL="0" indent="0">
              <a:lnSpc>
                <a:spcPct val="99000"/>
              </a:lnSpc>
              <a:buNone/>
              <a:defRPr lang="en-US" sz="1800" b="1" kern="1200" cap="all" spc="150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30000"/>
              </a:lnSpc>
              <a:spcBef>
                <a:spcPts val="930"/>
              </a:spcBef>
              <a:buFont typeface="Corbel" panose="020B0503020204020204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76670" y="4102370"/>
            <a:ext cx="6166419" cy="20665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37C2A-BE2E-4840-A907-3254E2916C96}" type="datetime1">
              <a:rPr lang="en-US" smtClean="0"/>
              <a:t>5/3/2021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D26B370B-8381-431F-9492-0EA120511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CA89085-2231-4A9C-B23C-B199A9DD26C5}"/>
              </a:ext>
            </a:extLst>
          </p:cNvPr>
          <p:cNvSpPr/>
          <p:nvPr/>
        </p:nvSpPr>
        <p:spPr>
          <a:xfrm rot="10800000">
            <a:off x="4693920" y="3396997"/>
            <a:ext cx="7498080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655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CD215-1C45-48A0-8534-39FFE8A7C95A}" type="datetime1">
              <a:rPr lang="en-US" smtClean="0"/>
              <a:t>5/3/2021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264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CF41D3-C6B9-4E99-9321-87C4E2168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63A0F-DEF3-4134-98D0-2E1276938A8B}" type="datetime1">
              <a:rPr lang="en-US" smtClean="0"/>
              <a:t>5/3/2021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5BC6EB-07B1-46AF-AC33-E998BC6AA4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E3A0C1-6562-4819-9E88-4C1378FD5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637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ACA29BA-0143-49FF-8608-DB1623D99537}"/>
              </a:ext>
            </a:extLst>
          </p:cNvPr>
          <p:cNvSpPr/>
          <p:nvPr/>
        </p:nvSpPr>
        <p:spPr>
          <a:xfrm>
            <a:off x="0" y="0"/>
            <a:ext cx="8248592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53015" y="640079"/>
            <a:ext cx="2796066" cy="2551751"/>
          </a:xfrm>
        </p:spPr>
        <p:txBody>
          <a:bodyPr anchor="b">
            <a:normAutofit/>
          </a:bodyPr>
          <a:lstStyle>
            <a:lvl1pPr algn="l">
              <a:lnSpc>
                <a:spcPct val="135000"/>
              </a:lnSpc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8818" y="640078"/>
            <a:ext cx="6969693" cy="5455921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753015" y="3223803"/>
            <a:ext cx="2796066" cy="2872197"/>
          </a:xfrm>
        </p:spPr>
        <p:txBody>
          <a:bodyPr anchor="t">
            <a:normAutofit/>
          </a:bodyPr>
          <a:lstStyle>
            <a:lvl1pPr marL="0" indent="0">
              <a:spcBef>
                <a:spcPts val="1400"/>
              </a:spcBef>
              <a:buNone/>
              <a:defRPr sz="1800" b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010CF18-370D-4E80-AE4C-396FFDFCAE5D}"/>
              </a:ext>
            </a:extLst>
          </p:cNvPr>
          <p:cNvSpPr/>
          <p:nvPr/>
        </p:nvSpPr>
        <p:spPr>
          <a:xfrm rot="5400000">
            <a:off x="485159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C5EBFE9C-5A22-4462-9C51-E00C03F55C3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753015" y="6309360"/>
            <a:ext cx="1734207" cy="457200"/>
          </a:xfrm>
        </p:spPr>
        <p:txBody>
          <a:bodyPr/>
          <a:lstStyle>
            <a:lvl1pPr algn="l">
              <a:defRPr/>
            </a:lvl1pPr>
          </a:lstStyle>
          <a:p>
            <a:fld id="{61A2E4C8-2960-4ADD-862C-4D9643CB15AC}" type="datetime1">
              <a:rPr lang="en-US" smtClean="0"/>
              <a:t>5/3/2021</a:t>
            </a:fld>
            <a:endParaRPr lang="en-US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2EBBFF2E-AA66-4B76-9139-CB000B5A4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8818" y="6309360"/>
            <a:ext cx="6993867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44F64C4-BF20-4F6B-B650-57C71C828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382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34996" y="640079"/>
            <a:ext cx="2714085" cy="2695903"/>
          </a:xfrm>
        </p:spPr>
        <p:txBody>
          <a:bodyPr anchor="b">
            <a:noAutofit/>
          </a:bodyPr>
          <a:lstStyle>
            <a:lvl1pPr algn="l"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248592" cy="6857999"/>
          </a:xfrm>
          <a:solidFill>
            <a:schemeClr val="bg2">
              <a:lumMod val="9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834996" y="3429000"/>
            <a:ext cx="2714085" cy="2508026"/>
          </a:xfrm>
        </p:spPr>
        <p:txBody>
          <a:bodyPr anchor="t">
            <a:normAutofit/>
          </a:bodyPr>
          <a:lstStyle>
            <a:lvl1pPr marL="0" indent="0">
              <a:spcBef>
                <a:spcPts val="1400"/>
              </a:spcBef>
              <a:buNone/>
              <a:defRPr sz="1800" b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0949BC8-9ABF-49F6-851C-5DB0B86CA70D}"/>
              </a:ext>
            </a:extLst>
          </p:cNvPr>
          <p:cNvSpPr/>
          <p:nvPr/>
        </p:nvSpPr>
        <p:spPr>
          <a:xfrm rot="5400000">
            <a:off x="485159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E1EE21-E3FA-4D43-B224-C664959637B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834997" y="6309360"/>
            <a:ext cx="1645920" cy="457200"/>
          </a:xfrm>
        </p:spPr>
        <p:txBody>
          <a:bodyPr/>
          <a:lstStyle/>
          <a:p>
            <a:fld id="{48BDEA15-09CD-4275-A8E0-385C965F48B0}" type="datetime1">
              <a:rPr lang="en-US" smtClean="0"/>
              <a:t>5/3/2021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2D7F83-8993-4ED4-9F02-663CC0850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3678B7-E511-4CE1-BEE5-89E959B9B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0080" y="6309360"/>
            <a:ext cx="4946592" cy="457200"/>
          </a:xfrm>
        </p:spPr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687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EE8FF5"/>
            </a:gs>
            <a:gs pos="100000">
              <a:schemeClr val="accent5">
                <a:lumMod val="45000"/>
                <a:lumOff val="55000"/>
              </a:schemeClr>
            </a:gs>
            <a:gs pos="100000">
              <a:srgbClr val="E8B6EA"/>
            </a:gs>
            <a:gs pos="100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786F82F-1B47-46ED-8EAE-53EF71E59E9A}"/>
              </a:ext>
            </a:extLst>
          </p:cNvPr>
          <p:cNvSpPr/>
          <p:nvPr/>
        </p:nvSpPr>
        <p:spPr>
          <a:xfrm>
            <a:off x="4718302" y="0"/>
            <a:ext cx="7473698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2918" y="705113"/>
            <a:ext cx="3411973" cy="5197498"/>
          </a:xfrm>
          <a:prstGeom prst="rect">
            <a:avLst/>
          </a:prstGeom>
        </p:spPr>
        <p:txBody>
          <a:bodyPr vert="horz" lIns="109728" tIns="109728" rIns="109728" bIns="9144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76671" y="705113"/>
            <a:ext cx="6172412" cy="5197497"/>
          </a:xfrm>
          <a:prstGeom prst="rect">
            <a:avLst/>
          </a:prstGeom>
        </p:spPr>
        <p:txBody>
          <a:bodyPr vert="horz" lIns="109728" tIns="109728" rIns="109728" bIns="9144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2917" y="6309360"/>
            <a:ext cx="3411973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l">
              <a:defRPr sz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4AF8082C-0922-4249-A612-B415F5231620}" type="datetime1">
              <a:rPr lang="en-US" smtClean="0"/>
              <a:t>5/3/2021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76670" y="6309360"/>
            <a:ext cx="4946592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l">
              <a:defRPr sz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69202" y="6309360"/>
            <a:ext cx="979879" cy="457200"/>
          </a:xfrm>
          <a:prstGeom prst="rect">
            <a:avLst/>
          </a:prstGeom>
        </p:spPr>
        <p:txBody>
          <a:bodyPr vert="horz" lIns="109728" tIns="109728" rIns="109728" bIns="91440" rtlCol="0" anchor="b"/>
          <a:lstStyle>
            <a:lvl1pPr algn="r">
              <a:defRPr sz="1600" b="1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F1BAF6F-6275-4646-9C59-331B29B9550F}"/>
              </a:ext>
            </a:extLst>
          </p:cNvPr>
          <p:cNvSpPr/>
          <p:nvPr/>
        </p:nvSpPr>
        <p:spPr>
          <a:xfrm rot="5400000">
            <a:off x="1257298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880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7" r:id="rId1"/>
    <p:sldLayoutId id="2147483848" r:id="rId2"/>
    <p:sldLayoutId id="2147483849" r:id="rId3"/>
    <p:sldLayoutId id="2147483850" r:id="rId4"/>
    <p:sldLayoutId id="2147483851" r:id="rId5"/>
    <p:sldLayoutId id="2147483841" r:id="rId6"/>
    <p:sldLayoutId id="2147483846" r:id="rId7"/>
    <p:sldLayoutId id="2147483842" r:id="rId8"/>
    <p:sldLayoutId id="2147483843" r:id="rId9"/>
    <p:sldLayoutId id="2147483844" r:id="rId10"/>
    <p:sldLayoutId id="2147483845" r:id="rId11"/>
  </p:sldLayoutIdLst>
  <p:hf sldNum="0" hdr="0" ftr="0" dt="0"/>
  <p:txStyles>
    <p:titleStyle>
      <a:lvl1pPr algn="l" defTabSz="914400" rtl="0" eaLnBrk="1" latinLnBrk="0" hangingPunct="1">
        <a:lnSpc>
          <a:spcPct val="150000"/>
        </a:lnSpc>
        <a:spcBef>
          <a:spcPct val="0"/>
        </a:spcBef>
        <a:buNone/>
        <a:defRPr sz="3600" b="1" kern="1200" spc="1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800" b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6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Ultrafialov%C3%A9_z%C3%A1%C5%99en%C3%AD" TargetMode="External"/><Relationship Id="rId2" Type="http://schemas.openxmlformats.org/officeDocument/2006/relationships/hyperlink" Target="https://www.wikiskripta.eu/w/%C3%9A%C4%8Dinky_ultrafialov%C3%A9ho_z%C3%A1%C5%99en%C3%AD" TargetMode="External"/><Relationship Id="rId1" Type="http://schemas.openxmlformats.org/officeDocument/2006/relationships/slideLayout" Target="../slideLayouts/slideLayout5.xml"/><Relationship Id="rId5" Type="http://schemas.openxmlformats.org/officeDocument/2006/relationships/hyperlink" Target="http://www.szu.cz/uploads/documents/czzp/edice/plne_znani/plakaty/uv_zareni.pdf" TargetMode="External"/><Relationship Id="rId4" Type="http://schemas.openxmlformats.org/officeDocument/2006/relationships/hyperlink" Target="https://www.wikiskripta.eu/w/Ultrafialov%C3%A9_z%C3%A1%C5%99en%C3%AD_(biofyzika)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20.png"/><Relationship Id="rId4" Type="http://schemas.openxmlformats.org/officeDocument/2006/relationships/image" Target="../media/image12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https://cs.wikipedia.org/wiki/Ultrafialov%C3%A9_z%C3%A1%C5%99en%C3%AD" TargetMode="External"/><Relationship Id="rId3" Type="http://schemas.openxmlformats.org/officeDocument/2006/relationships/hyperlink" Target="https://poznani-magazin.cz/uv-zareni-kdy-pomaha-kdy-ublizuje-a-jak-se-proti-nemu-chranit/" TargetMode="External"/><Relationship Id="rId7" Type="http://schemas.openxmlformats.org/officeDocument/2006/relationships/hyperlink" Target="https://cs.wikipedia.org/wiki/Spektrofotometrie#:~:text=Princip%20spektrofotometrie,-Roztok%20v%20kyvet%C4%9B&amp;text=P%C5%99i%20anal%C3%BDze%20je%20spektrofotometrem%20porovn%C3%A1v%C3%A1na,koncentraci%20l%C3%A1tky%20ve%20studovan%C3%A9m%20roztoku" TargetMode="External"/><Relationship Id="rId2" Type="http://schemas.openxmlformats.org/officeDocument/2006/relationships/hyperlink" Target="http://www.szu.cz/tema/zivotni-prostredi/koupani-ve-volne-prirode/uv-zareni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www.studiobluesun.cz/princip-opalovani/#:~:text=P%C5%99i%20um%C4%9Bl%C3%A9m%20oza%C5%99ov%C3%A1n%C3%AD%20v%20sol%C3%A1riu,vytv%C3%A1%C5%99en%C3%AD%20melaninu%20(nep%C5%99%C3%ADm%C3%A1%20pigmentace)" TargetMode="External"/><Relationship Id="rId5" Type="http://schemas.openxmlformats.org/officeDocument/2006/relationships/hyperlink" Target="https://www.pharmapoint.cz/jak-byt-a-zustat-fit/solarium-jak-funguje-a-jaky-ma-vliv-na-kuzi/" TargetMode="External"/><Relationship Id="rId4" Type="http://schemas.openxmlformats.org/officeDocument/2006/relationships/hyperlink" Target="https://www.philinea.cz/cs/jak-uv-dezinfekce-funguje/a-55/?gclid=CjwKCAjwxuuCBhATEiwAIIIz0XHxLu-25yLQsV7YkbHroqttV4WJcXeoev3D7LaWwO4pX5ajIk83UhoC_EMQAvD_BwE" TargetMode="External"/><Relationship Id="rId9" Type="http://schemas.openxmlformats.org/officeDocument/2006/relationships/hyperlink" Target="http://www.klaudianovanemocnice.cz/vhodna-fototerapie-pacientum-pomaha/d-1762#:~:text=Fototerapie%20neboli%20sv%C4%9Btlol%C3%A9%C4%8Dba%20je%20tradi%C4%8Dn%C3%AD,a%C5%BE%20do%20horn%C3%AD%20vrstvy%20%C5%A1k%C3%A1ry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ED69555-EE48-4B19-812B-4E1068DBF9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73754" y="0"/>
            <a:ext cx="4618246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57">
            <a:extLst>
              <a:ext uri="{FF2B5EF4-FFF2-40B4-BE49-F238E27FC236}">
                <a16:creationId xmlns:a16="http://schemas.microsoft.com/office/drawing/2014/main" id="{57AEB73D-F521-4B19-820F-12DB6BCC84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456113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B72EEBA-3A5D-41CE-8465-A45A0F6567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10121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962C741E-1B73-4EAE-8523-FF16315DB2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890A173-5DFF-4238-960D-46429DC14E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667953"/>
            <a:ext cx="7508839" cy="544629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298CEC9-8130-4E1F-AB16-3490583312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5388" y="1191873"/>
            <a:ext cx="6175727" cy="4328306"/>
          </a:xfrm>
        </p:spPr>
        <p:txBody>
          <a:bodyPr vert="horz" lIns="109728" tIns="109728" rIns="109728" bIns="91440" rtlCol="0" anchor="ctr">
            <a:normAutofit/>
          </a:bodyPr>
          <a:lstStyle/>
          <a:p>
            <a:pPr algn="l"/>
            <a:r>
              <a:rPr lang="cs-CZ" sz="6000" b="0" cap="all">
                <a:solidFill>
                  <a:schemeClr val="bg1"/>
                </a:solidFill>
              </a:rPr>
              <a:t>ULTRAFIALOVÉ ZÁŘENÍ</a:t>
            </a:r>
            <a:endParaRPr lang="en-US" sz="6000" b="0" cap="all">
              <a:solidFill>
                <a:schemeClr val="bg1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B4EB027-ACDA-466F-997A-93A769216C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98211" y="0"/>
            <a:ext cx="6400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6085BE5-9F10-446F-B7E2-D218086A6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62219" y="667952"/>
            <a:ext cx="4629781" cy="5446291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BCBD5CA-5ACF-4514-BECD-0CB997BA2D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197352" y="1569494"/>
            <a:ext cx="3351729" cy="3707218"/>
          </a:xfrm>
        </p:spPr>
        <p:txBody>
          <a:bodyPr vert="horz" lIns="109728" tIns="109728" rIns="109728" bIns="91440" rtlCol="0" anchor="ctr">
            <a:noAutofit/>
          </a:bodyPr>
          <a:lstStyle/>
          <a:p>
            <a:pPr algn="l">
              <a:lnSpc>
                <a:spcPct val="150000"/>
              </a:lnSpc>
              <a:spcBef>
                <a:spcPts val="930"/>
              </a:spcBef>
            </a:pPr>
            <a:r>
              <a:rPr lang="cs-CZ">
                <a:solidFill>
                  <a:schemeClr val="tx1">
                    <a:lumMod val="85000"/>
                    <a:lumOff val="15000"/>
                  </a:schemeClr>
                </a:solidFill>
              </a:rPr>
              <a:t>Anna Fleissigová</a:t>
            </a:r>
          </a:p>
          <a:p>
            <a:pPr algn="l">
              <a:lnSpc>
                <a:spcPct val="150000"/>
              </a:lnSpc>
              <a:spcBef>
                <a:spcPts val="930"/>
              </a:spcBef>
            </a:pPr>
            <a:r>
              <a:rPr lang="cs-CZ">
                <a:solidFill>
                  <a:schemeClr val="tx1">
                    <a:lumMod val="85000"/>
                    <a:lumOff val="15000"/>
                  </a:schemeClr>
                </a:solidFill>
              </a:rPr>
              <a:t>Karolína Humlová</a:t>
            </a:r>
          </a:p>
          <a:p>
            <a:pPr algn="l">
              <a:lnSpc>
                <a:spcPct val="150000"/>
              </a:lnSpc>
              <a:spcBef>
                <a:spcPts val="930"/>
              </a:spcBef>
            </a:pPr>
            <a:r>
              <a:rPr lang="cs-CZ">
                <a:solidFill>
                  <a:schemeClr val="tx1">
                    <a:lumMod val="85000"/>
                    <a:lumOff val="15000"/>
                  </a:schemeClr>
                </a:solidFill>
              </a:rPr>
              <a:t>Zdeňka Kohoutová</a:t>
            </a:r>
          </a:p>
          <a:p>
            <a:pPr algn="l">
              <a:lnSpc>
                <a:spcPct val="150000"/>
              </a:lnSpc>
              <a:spcBef>
                <a:spcPts val="930"/>
              </a:spcBef>
            </a:pPr>
            <a:r>
              <a:rPr lang="cs-CZ">
                <a:solidFill>
                  <a:schemeClr val="tx1">
                    <a:lumMod val="85000"/>
                    <a:lumOff val="15000"/>
                  </a:schemeClr>
                </a:solidFill>
              </a:rPr>
              <a:t>Kristýna Kováčová</a:t>
            </a:r>
          </a:p>
          <a:p>
            <a:pPr algn="l">
              <a:lnSpc>
                <a:spcPct val="150000"/>
              </a:lnSpc>
              <a:spcBef>
                <a:spcPts val="930"/>
              </a:spcBef>
            </a:pPr>
            <a:r>
              <a:rPr lang="cs-CZ">
                <a:solidFill>
                  <a:schemeClr val="tx1">
                    <a:lumMod val="85000"/>
                    <a:lumOff val="15000"/>
                  </a:schemeClr>
                </a:solidFill>
              </a:rPr>
              <a:t>Karolína Šebková</a:t>
            </a:r>
          </a:p>
          <a:p>
            <a:pPr algn="l">
              <a:lnSpc>
                <a:spcPct val="150000"/>
              </a:lnSpc>
              <a:spcBef>
                <a:spcPts val="930"/>
              </a:spcBef>
            </a:pPr>
            <a:r>
              <a:rPr lang="cs-CZ">
                <a:solidFill>
                  <a:schemeClr val="tx1">
                    <a:lumMod val="85000"/>
                    <a:lumOff val="15000"/>
                  </a:schemeClr>
                </a:solidFill>
              </a:rPr>
              <a:t>Karin Štajnerová</a:t>
            </a:r>
            <a:endParaRPr lang="en-US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9AD7632-733F-4D9A-B5ED-0C470DCD65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5" y="667953"/>
            <a:ext cx="12188951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333DAB40-DCE3-4D49-8A94-7626AB50A8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5" y="6050236"/>
            <a:ext cx="12188951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000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9BA808-D66D-4EE0-8E28-9A38C95B59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/>
              <a:t>OZDRAVNÉ ÚČINKY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6CFFB8F-4423-4040-9DBB-49C883765D3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3200"/>
              <a:t>Karin Štajnerová</a:t>
            </a:r>
          </a:p>
        </p:txBody>
      </p:sp>
    </p:spTree>
    <p:extLst>
      <p:ext uri="{BB962C8B-B14F-4D97-AF65-F5344CB8AC3E}">
        <p14:creationId xmlns:p14="http://schemas.microsoft.com/office/powerpoint/2010/main" val="1863283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00BBE0-CD34-4C92-A02F-17356F505A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/>
              <a:t>OZDRAVNÉ ÚČINKY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0B3AB94-5038-4DD9-81C2-5D53593F84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376670" y="470516"/>
            <a:ext cx="6172412" cy="2638444"/>
          </a:xfrm>
        </p:spPr>
        <p:txBody>
          <a:bodyPr>
            <a:noAutofit/>
          </a:bodyPr>
          <a:lstStyle/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1400" b="0">
                <a:cs typeface="Arial" panose="020B0604020202020204" pitchFamily="34" charset="0"/>
              </a:rPr>
              <a:t>katalyzátor v reakci </a:t>
            </a:r>
            <a:r>
              <a:rPr lang="cs-CZ" sz="1400">
                <a:cs typeface="Arial" panose="020B0604020202020204" pitchFamily="34" charset="0"/>
              </a:rPr>
              <a:t>dvou sousedních thyminů </a:t>
            </a:r>
            <a:r>
              <a:rPr lang="cs-CZ" sz="1400" b="0">
                <a:cs typeface="Arial" panose="020B0604020202020204" pitchFamily="34" charset="0"/>
              </a:rPr>
              <a:t>u DNA</a:t>
            </a:r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1400" b="0">
                <a:cs typeface="Arial" panose="020B0604020202020204" pitchFamily="34" charset="0"/>
              </a:rPr>
              <a:t>podíl na </a:t>
            </a:r>
            <a:r>
              <a:rPr lang="cs-CZ" sz="1400">
                <a:cs typeface="Arial" panose="020B0604020202020204" pitchFamily="34" charset="0"/>
              </a:rPr>
              <a:t>tvorbě vitaminu D </a:t>
            </a:r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1400" b="0">
                <a:cs typeface="Arial" panose="020B0604020202020204" pitchFamily="34" charset="0"/>
              </a:rPr>
              <a:t>využití při </a:t>
            </a:r>
            <a:r>
              <a:rPr lang="cs-CZ" sz="1400">
                <a:cs typeface="Arial" panose="020B0604020202020204" pitchFamily="34" charset="0"/>
              </a:rPr>
              <a:t>léčbě kožních onemocnění </a:t>
            </a:r>
            <a:r>
              <a:rPr lang="cs-CZ" sz="1400" b="0">
                <a:cs typeface="Arial" panose="020B0604020202020204" pitchFamily="34" charset="0"/>
              </a:rPr>
              <a:t>= </a:t>
            </a:r>
            <a:r>
              <a:rPr lang="cs-CZ" sz="1400">
                <a:cs typeface="Arial" panose="020B0604020202020204" pitchFamily="34" charset="0"/>
              </a:rPr>
              <a:t>fototerapie</a:t>
            </a:r>
            <a:r>
              <a:rPr lang="cs-CZ" sz="1400" b="0">
                <a:cs typeface="Arial" panose="020B0604020202020204" pitchFamily="34" charset="0"/>
              </a:rPr>
              <a:t> (světloléčba)</a:t>
            </a:r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1400" b="0">
                <a:cs typeface="Arial" panose="020B0604020202020204" pitchFamily="34" charset="0"/>
              </a:rPr>
              <a:t>používání hlavně při léčbě </a:t>
            </a:r>
            <a:r>
              <a:rPr lang="cs-CZ" sz="1400">
                <a:cs typeface="Arial" panose="020B0604020202020204" pitchFamily="34" charset="0"/>
              </a:rPr>
              <a:t>lupénky</a:t>
            </a:r>
            <a:r>
              <a:rPr lang="cs-CZ" sz="1400" b="0">
                <a:cs typeface="Arial" panose="020B0604020202020204" pitchFamily="34" charset="0"/>
              </a:rPr>
              <a:t>, </a:t>
            </a:r>
            <a:r>
              <a:rPr lang="cs-CZ" sz="1400">
                <a:cs typeface="Arial" panose="020B0604020202020204" pitchFamily="34" charset="0"/>
              </a:rPr>
              <a:t>atopického ekzému</a:t>
            </a:r>
            <a:r>
              <a:rPr lang="cs-CZ" sz="1400" b="0">
                <a:cs typeface="Arial" panose="020B0604020202020204" pitchFamily="34" charset="0"/>
              </a:rPr>
              <a:t>, </a:t>
            </a:r>
            <a:r>
              <a:rPr lang="cs-CZ" sz="1400">
                <a:cs typeface="Arial" panose="020B0604020202020204" pitchFamily="34" charset="0"/>
              </a:rPr>
              <a:t>svědění těla</a:t>
            </a:r>
            <a:r>
              <a:rPr lang="cs-CZ" sz="1400" b="0">
                <a:cs typeface="Arial" panose="020B0604020202020204" pitchFamily="34" charset="0"/>
              </a:rPr>
              <a:t> apod.</a:t>
            </a:r>
          </a:p>
          <a:p>
            <a:pPr>
              <a:lnSpc>
                <a:spcPct val="90000"/>
              </a:lnSpc>
            </a:pPr>
            <a:endParaRPr lang="cs-CZ" sz="1200" b="0"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endParaRPr lang="cs-CZ" sz="1200" b="0">
              <a:cs typeface="Arial" panose="020B0604020202020204" pitchFamily="34" charset="0"/>
            </a:endParaRP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13432DE-9C38-4F92-90F9-2F44B502FC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376670" y="3749041"/>
            <a:ext cx="6172411" cy="2897672"/>
          </a:xfrm>
        </p:spPr>
        <p:txBody>
          <a:bodyPr>
            <a:noAutofit/>
          </a:bodyPr>
          <a:lstStyle/>
          <a:p>
            <a:r>
              <a:rPr lang="cs-CZ" sz="1400"/>
              <a:t>UVB záření (středně vlnné)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b="0"/>
              <a:t>nejčastější používání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b="0"/>
              <a:t>nejúčinnější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b="0"/>
              <a:t>průchod přes pokožku až do horní vrstvy škáry</a:t>
            </a:r>
          </a:p>
          <a:p>
            <a:r>
              <a:rPr lang="cs-CZ" sz="1400"/>
              <a:t>UVA záření (dlouhovlnné)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b="0"/>
              <a:t>také možnost používání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b="0"/>
              <a:t>pronikání do větší hloubky než UVB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b="0"/>
              <a:t>možnost ovlivňování imunitních dějů, reakcí cév,...</a:t>
            </a:r>
          </a:p>
        </p:txBody>
      </p:sp>
      <p:pic>
        <p:nvPicPr>
          <p:cNvPr id="6" name="Zástupný obsah 3" descr="Obsah obrázku elektronika&#10;&#10;Popis byl vytvořen automaticky">
            <a:extLst>
              <a:ext uri="{FF2B5EF4-FFF2-40B4-BE49-F238E27FC236}">
                <a16:creationId xmlns:a16="http://schemas.microsoft.com/office/drawing/2014/main" id="{0E0104A8-57DB-4E48-964E-3F5B54FCA50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965" r="5306" b="-3"/>
          <a:stretch/>
        </p:blipFill>
        <p:spPr>
          <a:xfrm>
            <a:off x="8920636" y="2608799"/>
            <a:ext cx="2789012" cy="1968777"/>
          </a:xfrm>
          <a:prstGeom prst="roundRect">
            <a:avLst>
              <a:gd name="adj" fmla="val 0"/>
            </a:avLst>
          </a:prstGeom>
          <a:effectLst/>
        </p:spPr>
      </p:pic>
    </p:spTree>
    <p:extLst>
      <p:ext uri="{BB962C8B-B14F-4D97-AF65-F5344CB8AC3E}">
        <p14:creationId xmlns:p14="http://schemas.microsoft.com/office/powerpoint/2010/main" val="2060271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ABEBC9-4AC7-4723-928B-06A6C00098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/>
              <a:t>VYUŽITÍ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96E079D-0A70-4EA5-9359-EFA99D59DC0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3200"/>
              <a:t>Karin Štajnerová</a:t>
            </a:r>
          </a:p>
        </p:txBody>
      </p:sp>
    </p:spTree>
    <p:extLst>
      <p:ext uri="{BB962C8B-B14F-4D97-AF65-F5344CB8AC3E}">
        <p14:creationId xmlns:p14="http://schemas.microsoft.com/office/powerpoint/2010/main" val="2919763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8CB46F-C4F3-4660-BEED-89D3B19556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/>
              <a:t>VYUŽITÍ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5DE779-BA77-477C-8545-3B326BFD5B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0"/>
              <a:t>mnoho způsobů využití UV záření, např.: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0"/>
              <a:t>svítidla na kontrolu cenných papírů či kreditních karet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0"/>
              <a:t>výbojkové obloukové lampy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0"/>
              <a:t>desinfekce, desinsekce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0"/>
              <a:t>spektrofotometrie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0"/>
              <a:t>sterilizace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0"/>
              <a:t>solária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0"/>
              <a:t>spousta dalších možností</a:t>
            </a:r>
          </a:p>
          <a:p>
            <a:endParaRPr lang="cs-CZ"/>
          </a:p>
        </p:txBody>
      </p:sp>
      <p:pic>
        <p:nvPicPr>
          <p:cNvPr id="5" name="Zástupný obsah 8">
            <a:extLst>
              <a:ext uri="{FF2B5EF4-FFF2-40B4-BE49-F238E27FC236}">
                <a16:creationId xmlns:a16="http://schemas.microsoft.com/office/drawing/2014/main" id="{5BDC34A1-5CF1-4970-B689-2F5790C52E4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672" r="16110" b="-1"/>
          <a:stretch/>
        </p:blipFill>
        <p:spPr>
          <a:xfrm>
            <a:off x="9207153" y="3935027"/>
            <a:ext cx="2483972" cy="2473610"/>
          </a:xfrm>
          <a:prstGeom prst="roundRect">
            <a:avLst>
              <a:gd name="adj" fmla="val 1858"/>
            </a:avLst>
          </a:prstGeom>
          <a:effectLst/>
        </p:spPr>
      </p:pic>
    </p:spTree>
    <p:extLst>
      <p:ext uri="{BB962C8B-B14F-4D97-AF65-F5344CB8AC3E}">
        <p14:creationId xmlns:p14="http://schemas.microsoft.com/office/powerpoint/2010/main" val="95543974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C20380-D4B9-46E3-B44A-18F45C56F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7352" y="705113"/>
            <a:ext cx="4003830" cy="5197498"/>
          </a:xfrm>
        </p:spPr>
        <p:txBody>
          <a:bodyPr/>
          <a:lstStyle/>
          <a:p>
            <a:r>
              <a:rPr lang="cs-CZ"/>
              <a:t>DESINFEKCE, STERILIZACE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C7DB28F-C741-4CB9-86C5-3F198BB1D3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1600" b="0">
                <a:cs typeface="Arial" panose="020B0604020202020204" pitchFamily="34" charset="0"/>
              </a:rPr>
              <a:t>používání </a:t>
            </a:r>
            <a:r>
              <a:rPr lang="cs-CZ" sz="1600">
                <a:cs typeface="Arial" panose="020B0604020202020204" pitchFamily="34" charset="0"/>
              </a:rPr>
              <a:t>UVC</a:t>
            </a:r>
            <a:r>
              <a:rPr lang="cs-CZ" sz="1600" b="0">
                <a:cs typeface="Arial" panose="020B0604020202020204" pitchFamily="34" charset="0"/>
              </a:rPr>
              <a:t> záření (krátkovlnné)</a:t>
            </a:r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1600" b="0">
                <a:cs typeface="Arial" panose="020B0604020202020204" pitchFamily="34" charset="0"/>
              </a:rPr>
              <a:t>délka </a:t>
            </a:r>
            <a:r>
              <a:rPr lang="cs-CZ" sz="1600">
                <a:cs typeface="Arial" panose="020B0604020202020204" pitchFamily="34" charset="0"/>
              </a:rPr>
              <a:t>254nm</a:t>
            </a:r>
            <a:r>
              <a:rPr lang="cs-CZ" sz="1600" b="0">
                <a:cs typeface="Arial" panose="020B0604020202020204" pitchFamily="34" charset="0"/>
              </a:rPr>
              <a:t> →</a:t>
            </a:r>
          </a:p>
          <a:p>
            <a:pPr>
              <a:lnSpc>
                <a:spcPct val="90000"/>
              </a:lnSpc>
            </a:pPr>
            <a:r>
              <a:rPr lang="cs-CZ" sz="1600" b="0">
                <a:cs typeface="Arial" panose="020B0604020202020204" pitchFamily="34" charset="0"/>
              </a:rPr>
              <a:t>→ průchod buněčnou stěnou mikroorganismu </a:t>
            </a:r>
          </a:p>
          <a:p>
            <a:pPr>
              <a:lnSpc>
                <a:spcPct val="90000"/>
              </a:lnSpc>
            </a:pPr>
            <a:r>
              <a:rPr lang="cs-CZ" sz="1600" b="0">
                <a:cs typeface="Arial" panose="020B0604020202020204" pitchFamily="34" charset="0"/>
              </a:rPr>
              <a:t>→ možnost </a:t>
            </a:r>
            <a:r>
              <a:rPr lang="cs-CZ" sz="1600">
                <a:cs typeface="Arial" panose="020B0604020202020204" pitchFamily="34" charset="0"/>
              </a:rPr>
              <a:t>nenávratného pozměnění struktury </a:t>
            </a:r>
            <a:r>
              <a:rPr lang="cs-CZ" sz="1600" b="0">
                <a:cs typeface="Arial" panose="020B0604020202020204" pitchFamily="34" charset="0"/>
              </a:rPr>
              <a:t>jeho </a:t>
            </a:r>
            <a:r>
              <a:rPr lang="cs-CZ" sz="1600">
                <a:cs typeface="Arial" panose="020B0604020202020204" pitchFamily="34" charset="0"/>
              </a:rPr>
              <a:t>DNA</a:t>
            </a:r>
          </a:p>
          <a:p>
            <a:pPr>
              <a:lnSpc>
                <a:spcPct val="90000"/>
              </a:lnSpc>
            </a:pPr>
            <a:r>
              <a:rPr lang="cs-CZ" sz="1600" b="0">
                <a:cs typeface="Arial" panose="020B0604020202020204" pitchFamily="34" charset="0"/>
              </a:rPr>
              <a:t>→ mikroorganismy - nemožné provádět důležité funkce (např. </a:t>
            </a:r>
            <a:r>
              <a:rPr lang="cs-CZ" sz="1600">
                <a:cs typeface="Arial" panose="020B0604020202020204" pitchFamily="34" charset="0"/>
              </a:rPr>
              <a:t>rozmnožování</a:t>
            </a:r>
            <a:r>
              <a:rPr lang="cs-CZ" sz="1600" b="0">
                <a:cs typeface="Arial" panose="020B0604020202020204" pitchFamily="34" charset="0"/>
              </a:rPr>
              <a:t>)</a:t>
            </a:r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1600" b="0">
                <a:cs typeface="Arial" panose="020B0604020202020204" pitchFamily="34" charset="0"/>
              </a:rPr>
              <a:t>používání tzv. germicidních lamp</a:t>
            </a:r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1600">
                <a:cs typeface="Arial" panose="020B0604020202020204" pitchFamily="34" charset="0"/>
              </a:rPr>
              <a:t>šetrné k životnímu prostředí</a:t>
            </a:r>
            <a:endParaRPr lang="cs-CZ" sz="1600" b="0">
              <a:cs typeface="Arial" panose="020B0604020202020204" pitchFamily="34" charset="0"/>
            </a:endParaRPr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1600" b="0">
                <a:cs typeface="Arial" panose="020B0604020202020204" pitchFamily="34" charset="0"/>
              </a:rPr>
              <a:t>bez vzniku vedlejších chemických </a:t>
            </a:r>
          </a:p>
          <a:p>
            <a:pPr>
              <a:lnSpc>
                <a:spcPct val="90000"/>
              </a:lnSpc>
            </a:pPr>
            <a:r>
              <a:rPr lang="cs-CZ" sz="1600" b="0">
                <a:cs typeface="Arial" panose="020B0604020202020204" pitchFamily="34" charset="0"/>
              </a:rPr>
              <a:t>    produktů</a:t>
            </a:r>
          </a:p>
          <a:p>
            <a:endParaRPr lang="cs-CZ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22B1CAD6-33BD-4E03-BB9E-E435F44835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38230" y="3778526"/>
            <a:ext cx="1410853" cy="2492507"/>
          </a:xfrm>
          <a:prstGeom prst="roundRect">
            <a:avLst>
              <a:gd name="adj" fmla="val 1858"/>
            </a:avLst>
          </a:prstGeom>
          <a:effectLst/>
        </p:spPr>
      </p:pic>
      <p:pic>
        <p:nvPicPr>
          <p:cNvPr id="5" name="Obrázek 4" descr="Obsah obrázku text&#10;&#10;Popis byl vytvořen automaticky">
            <a:extLst>
              <a:ext uri="{FF2B5EF4-FFF2-40B4-BE49-F238E27FC236}">
                <a16:creationId xmlns:a16="http://schemas.microsoft.com/office/drawing/2014/main" id="{C94F00DD-B925-4899-ACCC-3EEDB5D0FC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42911" y="4483621"/>
            <a:ext cx="2090649" cy="2374379"/>
          </a:xfrm>
          <a:prstGeom prst="roundRect">
            <a:avLst>
              <a:gd name="adj" fmla="val 1858"/>
            </a:avLst>
          </a:prstGeom>
          <a:effectLst/>
        </p:spPr>
      </p:pic>
    </p:spTree>
    <p:extLst>
      <p:ext uri="{BB962C8B-B14F-4D97-AF65-F5344CB8AC3E}">
        <p14:creationId xmlns:p14="http://schemas.microsoft.com/office/powerpoint/2010/main" val="133824846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774121-049E-4CCD-A70F-19D5BE9654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/>
              <a:t>SOLÁRIUM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CC8EC0-63BC-44FD-BD7C-23369FE252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b="0">
                <a:cs typeface="Arial" panose="020B0604020202020204" pitchFamily="34" charset="0"/>
              </a:rPr>
              <a:t>„opalování“ v soláriu - </a:t>
            </a:r>
            <a:r>
              <a:rPr lang="cs-CZ" sz="1600">
                <a:cs typeface="Arial" panose="020B0604020202020204" pitchFamily="34" charset="0"/>
              </a:rPr>
              <a:t>stejné procesy </a:t>
            </a:r>
            <a:r>
              <a:rPr lang="cs-CZ" sz="1600" b="0">
                <a:cs typeface="Arial" panose="020B0604020202020204" pitchFamily="34" charset="0"/>
              </a:rPr>
              <a:t>jako při přirozeném slunění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b="0">
                <a:cs typeface="Arial" panose="020B0604020202020204" pitchFamily="34" charset="0"/>
              </a:rPr>
              <a:t>působení </a:t>
            </a:r>
            <a:r>
              <a:rPr lang="cs-CZ" sz="1600">
                <a:cs typeface="Arial" panose="020B0604020202020204" pitchFamily="34" charset="0"/>
              </a:rPr>
              <a:t>UVB záření </a:t>
            </a:r>
            <a:r>
              <a:rPr lang="cs-CZ" sz="1600" b="0">
                <a:cs typeface="Arial" panose="020B0604020202020204" pitchFamily="34" charset="0"/>
              </a:rPr>
              <a:t>→</a:t>
            </a:r>
          </a:p>
          <a:p>
            <a:r>
              <a:rPr lang="cs-CZ" sz="1600" b="0">
                <a:cs typeface="Arial" panose="020B0604020202020204" pitchFamily="34" charset="0"/>
              </a:rPr>
              <a:t>→ aktivace buněk </a:t>
            </a:r>
            <a:r>
              <a:rPr lang="cs-CZ" sz="1600">
                <a:cs typeface="Arial" panose="020B0604020202020204" pitchFamily="34" charset="0"/>
              </a:rPr>
              <a:t>melanocytů</a:t>
            </a:r>
            <a:r>
              <a:rPr lang="cs-CZ" sz="1600" b="0">
                <a:cs typeface="Arial" panose="020B0604020202020204" pitchFamily="34" charset="0"/>
              </a:rPr>
              <a:t> </a:t>
            </a:r>
          </a:p>
          <a:p>
            <a:r>
              <a:rPr lang="cs-CZ" sz="1600" b="0">
                <a:cs typeface="Arial" panose="020B0604020202020204" pitchFamily="34" charset="0"/>
              </a:rPr>
              <a:t>→ produkce kožního barviva </a:t>
            </a:r>
            <a:r>
              <a:rPr lang="cs-CZ" sz="1600">
                <a:cs typeface="Arial" panose="020B0604020202020204" pitchFamily="34" charset="0"/>
              </a:rPr>
              <a:t>melanin</a:t>
            </a:r>
          </a:p>
          <a:p>
            <a:r>
              <a:rPr lang="cs-CZ" sz="1600" b="0">
                <a:cs typeface="Arial" panose="020B0604020202020204" pitchFamily="34" charset="0"/>
              </a:rPr>
              <a:t>→ kanálky </a:t>
            </a:r>
          </a:p>
          <a:p>
            <a:r>
              <a:rPr lang="cs-CZ" sz="1600" b="0">
                <a:cs typeface="Arial" panose="020B0604020202020204" pitchFamily="34" charset="0"/>
              </a:rPr>
              <a:t>→ povrch kůže</a:t>
            </a:r>
          </a:p>
          <a:p>
            <a:r>
              <a:rPr lang="cs-CZ" sz="1600" b="0">
                <a:cs typeface="Arial" panose="020B0604020202020204" pitchFamily="34" charset="0"/>
              </a:rPr>
              <a:t>→ </a:t>
            </a:r>
            <a:r>
              <a:rPr lang="cs-CZ" sz="1600">
                <a:cs typeface="Arial" panose="020B0604020202020204" pitchFamily="34" charset="0"/>
              </a:rPr>
              <a:t>oxidace</a:t>
            </a:r>
            <a:r>
              <a:rPr lang="cs-CZ" sz="1600" b="0">
                <a:cs typeface="Arial" panose="020B0604020202020204" pitchFamily="34" charset="0"/>
              </a:rPr>
              <a:t> a </a:t>
            </a:r>
            <a:r>
              <a:rPr lang="cs-CZ" sz="1600">
                <a:cs typeface="Arial" panose="020B0604020202020204" pitchFamily="34" charset="0"/>
              </a:rPr>
              <a:t>zhnědnutí</a:t>
            </a:r>
            <a:r>
              <a:rPr lang="cs-CZ" sz="1600" b="0">
                <a:cs typeface="Arial" panose="020B0604020202020204" pitchFamily="34" charset="0"/>
              </a:rPr>
              <a:t> (kvůli UVA záření) = </a:t>
            </a:r>
            <a:r>
              <a:rPr lang="cs-CZ" sz="1600">
                <a:cs typeface="Arial" panose="020B0604020202020204" pitchFamily="34" charset="0"/>
              </a:rPr>
              <a:t>tvorba pigmentu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b="0">
                <a:cs typeface="Arial" panose="020B0604020202020204" pitchFamily="34" charset="0"/>
              </a:rPr>
              <a:t>doporučeno pro lidi s </a:t>
            </a:r>
            <a:r>
              <a:rPr lang="cs-CZ" sz="1600">
                <a:cs typeface="Arial" panose="020B0604020202020204" pitchFamily="34" charset="0"/>
              </a:rPr>
              <a:t>kožními onemocněními </a:t>
            </a:r>
            <a:r>
              <a:rPr lang="cs-CZ" sz="1600" b="0">
                <a:cs typeface="Arial" panose="020B0604020202020204" pitchFamily="34" charset="0"/>
              </a:rPr>
              <a:t>(viz výše)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b="0">
                <a:cs typeface="Arial" panose="020B0604020202020204" pitchFamily="34" charset="0"/>
              </a:rPr>
              <a:t>na druhou stranu - solária - považovány za jednoho z původců </a:t>
            </a:r>
            <a:r>
              <a:rPr lang="cs-CZ" sz="1600">
                <a:cs typeface="Arial" panose="020B0604020202020204" pitchFamily="34" charset="0"/>
              </a:rPr>
              <a:t>rakoviny</a:t>
            </a:r>
            <a:r>
              <a:rPr lang="cs-CZ" sz="1600" b="0">
                <a:cs typeface="Arial" panose="020B0604020202020204" pitchFamily="34" charset="0"/>
              </a:rPr>
              <a:t> -  právě kvůli UV záření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D313A114-E0CA-46F2-A142-FF44B27F1B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80167" y="955390"/>
            <a:ext cx="2311833" cy="1832018"/>
          </a:xfrm>
          <a:prstGeom prst="roundRect">
            <a:avLst>
              <a:gd name="adj" fmla="val 1858"/>
            </a:avLst>
          </a:prstGeom>
          <a:effectLst/>
        </p:spPr>
      </p:pic>
    </p:spTree>
    <p:extLst>
      <p:ext uri="{BB962C8B-B14F-4D97-AF65-F5344CB8AC3E}">
        <p14:creationId xmlns:p14="http://schemas.microsoft.com/office/powerpoint/2010/main" val="370594714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A61466-84F1-439B-84F4-E9242486E5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/>
              <a:t>ZDROJE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F6812A9-AC34-4C5B-82C0-48BDB224B77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62188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text 5">
            <a:extLst>
              <a:ext uri="{FF2B5EF4-FFF2-40B4-BE49-F238E27FC236}">
                <a16:creationId xmlns:a16="http://schemas.microsoft.com/office/drawing/2014/main" id="{A260322A-E0C0-42DE-94B7-362891155E0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cs-CZ">
                <a:solidFill>
                  <a:srgbClr val="EE8FF5"/>
                </a:solidFill>
              </a:rPr>
              <a:t>OBECNĚ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A885612-A21D-457E-85A9-7B88E66CEBF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200" b="0">
                <a:hlinkClick r:id="rId2"/>
              </a:rPr>
              <a:t>https://www.wikiskripta.eu/w/%C3%9A%C4%8Dinky_ultrafialov%C3%A9ho_z%C3%A1%C5%99en%C3%AD</a:t>
            </a:r>
            <a:endParaRPr lang="cs-CZ" sz="1200" b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200" b="0">
                <a:hlinkClick r:id="rId3"/>
              </a:rPr>
              <a:t>https://cs.wikipedia.org/wiki/Ultrafialov%C3%A9_z%C3%A1%C5%99en%C3%AD</a:t>
            </a:r>
            <a:endParaRPr lang="cs-CZ" sz="1200" b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0"/>
          </a:p>
        </p:txBody>
      </p:sp>
      <p:sp>
        <p:nvSpPr>
          <p:cNvPr id="7" name="Zástupný text 6">
            <a:extLst>
              <a:ext uri="{FF2B5EF4-FFF2-40B4-BE49-F238E27FC236}">
                <a16:creationId xmlns:a16="http://schemas.microsoft.com/office/drawing/2014/main" id="{C3F652F2-B278-4D77-B7A1-D8887A1CD4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 lnSpcReduction="10000"/>
          </a:bodyPr>
          <a:lstStyle/>
          <a:p>
            <a:r>
              <a:rPr lang="cs-CZ">
                <a:solidFill>
                  <a:srgbClr val="EE8FF5"/>
                </a:solidFill>
              </a:rPr>
              <a:t>ZDROJE ZÁŘENÍ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B857F1C-D878-4747-BFA7-5F1BA8878B4C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200" b="0">
                <a:hlinkClick r:id="rId4"/>
              </a:rPr>
              <a:t>https://www.wikiskripta.eu/w/Ultrafialov%C3%A9_z%C3%A1%C5%99en%C3%AD_(biofyzika)</a:t>
            </a:r>
            <a:endParaRPr lang="cs-CZ" sz="1200" b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200" b="0">
                <a:hlinkClick r:id="rId5"/>
              </a:rPr>
              <a:t>http://www.szu.cz/uploads/documents/czzp/edice/plne_znani/plakaty/uv_zareni.pdf</a:t>
            </a:r>
            <a:endParaRPr lang="cs-CZ" sz="1200" b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D529C72-2833-4767-AF8A-13CEC46C17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ZDROJE</a:t>
            </a:r>
          </a:p>
        </p:txBody>
      </p:sp>
    </p:spTree>
    <p:extLst>
      <p:ext uri="{BB962C8B-B14F-4D97-AF65-F5344CB8AC3E}">
        <p14:creationId xmlns:p14="http://schemas.microsoft.com/office/powerpoint/2010/main" val="185311927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20B12A-9227-49AF-AB63-E13900FA36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/>
              <a:t>SPEKTROFOTOMETRIE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9D63056-B8FC-494F-87AE-3D6BF8A5F1F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700">
                <a:cs typeface="Arial" panose="020B0604020202020204" pitchFamily="34" charset="0"/>
              </a:rPr>
              <a:t>analytická metoda pro měření vlastností vzorku na základě pohlcování světla různých vlnových délek spektra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700" b="0">
                <a:cs typeface="Arial" panose="020B0604020202020204" pitchFamily="34" charset="0"/>
              </a:rPr>
              <a:t>zjišťování např. </a:t>
            </a:r>
            <a:r>
              <a:rPr lang="cs-CZ" sz="2700">
                <a:cs typeface="Arial" panose="020B0604020202020204" pitchFamily="34" charset="0"/>
              </a:rPr>
              <a:t>koncentrace určité látky v roztoku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700" b="0">
                <a:cs typeface="Arial" panose="020B0604020202020204" pitchFamily="34" charset="0"/>
              </a:rPr>
              <a:t>využívání </a:t>
            </a:r>
            <a:r>
              <a:rPr lang="cs-CZ" sz="2700">
                <a:cs typeface="Arial" panose="020B0604020202020204" pitchFamily="34" charset="0"/>
              </a:rPr>
              <a:t>UV světla </a:t>
            </a:r>
            <a:r>
              <a:rPr lang="cs-CZ" sz="2700" b="0">
                <a:cs typeface="Arial" panose="020B0604020202020204" pitchFamily="34" charset="0"/>
              </a:rPr>
              <a:t>(ale i jiné druhy)</a:t>
            </a:r>
          </a:p>
          <a:p>
            <a:endParaRPr lang="cs-CZ" sz="1400" b="0">
              <a:cs typeface="Arial" panose="020B0604020202020204" pitchFamily="34" charset="0"/>
            </a:endParaRP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C8EC064-6299-4E14-BD04-83B1351BA8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376670" y="4039410"/>
            <a:ext cx="6172411" cy="2346960"/>
          </a:xfrm>
        </p:spPr>
        <p:txBody>
          <a:bodyPr>
            <a:normAutofit fontScale="55000" lnSpcReduction="2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700" b="0">
                <a:cs typeface="Arial" panose="020B0604020202020204" pitchFamily="34" charset="0"/>
              </a:rPr>
              <a:t>4 části: 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2700">
                <a:cs typeface="Arial" panose="020B0604020202020204" pitchFamily="34" charset="0"/>
              </a:rPr>
              <a:t>zdroj záření</a:t>
            </a:r>
            <a:endParaRPr lang="cs-CZ" sz="2700" b="0"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cs-CZ" sz="2700">
                <a:cs typeface="Arial" panose="020B0604020202020204" pitchFamily="34" charset="0"/>
              </a:rPr>
              <a:t>optická mřížka 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2700">
                <a:cs typeface="Arial" panose="020B0604020202020204" pitchFamily="34" charset="0"/>
              </a:rPr>
              <a:t>prostor se vzorkem </a:t>
            </a:r>
            <a:r>
              <a:rPr lang="cs-CZ" sz="2700" b="0">
                <a:cs typeface="Arial" panose="020B0604020202020204" pitchFamily="34" charset="0"/>
              </a:rPr>
              <a:t>= </a:t>
            </a:r>
            <a:r>
              <a:rPr lang="cs-CZ" sz="2700">
                <a:cs typeface="Arial" panose="020B0604020202020204" pitchFamily="34" charset="0"/>
              </a:rPr>
              <a:t>kyveta</a:t>
            </a:r>
            <a:r>
              <a:rPr lang="cs-CZ" sz="2700" b="0">
                <a:cs typeface="Arial" panose="020B0604020202020204" pitchFamily="34" charset="0"/>
              </a:rPr>
              <a:t> 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2700">
                <a:cs typeface="Arial" panose="020B0604020202020204" pitchFamily="34" charset="0"/>
              </a:rPr>
              <a:t>detektor a vyhodnocovací zařízení </a:t>
            </a:r>
            <a:r>
              <a:rPr lang="cs-CZ" sz="2700" b="0">
                <a:cs typeface="Arial" panose="020B0604020202020204" pitchFamily="34" charset="0"/>
              </a:rPr>
              <a:t>(počítač, plotter)</a:t>
            </a:r>
          </a:p>
          <a:p>
            <a:endParaRPr lang="cs-CZ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ECE5E74-1E51-48D3-954C-B3F7ACF28C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56218" y="3535288"/>
            <a:ext cx="2090649" cy="1567986"/>
          </a:xfrm>
          <a:prstGeom prst="roundRect">
            <a:avLst>
              <a:gd name="adj" fmla="val 1858"/>
            </a:avLst>
          </a:prstGeom>
          <a:effectLst/>
        </p:spPr>
      </p:pic>
      <p:pic>
        <p:nvPicPr>
          <p:cNvPr id="6" name="Obrázek 5" descr="Obsah obrázku interiér, elektronika, tiskárna, spotřebič&#10;&#10;Popis byl vytvořen automaticky">
            <a:extLst>
              <a:ext uri="{FF2B5EF4-FFF2-40B4-BE49-F238E27FC236}">
                <a16:creationId xmlns:a16="http://schemas.microsoft.com/office/drawing/2014/main" id="{2C3029F0-9AE9-4FCB-9CE0-21925EE74C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72210" y="2818590"/>
            <a:ext cx="2090649" cy="1529974"/>
          </a:xfrm>
          <a:prstGeom prst="roundRect">
            <a:avLst>
              <a:gd name="adj" fmla="val 1858"/>
            </a:avLst>
          </a:prstGeom>
          <a:effectLst/>
        </p:spPr>
      </p:pic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8" name="Náhled snímku 7">
                <a:extLst>
                  <a:ext uri="{FF2B5EF4-FFF2-40B4-BE49-F238E27FC236}">
                    <a16:creationId xmlns:a16="http://schemas.microsoft.com/office/drawing/2014/main" id="{CF61F2B5-A38C-487F-956B-5023B81A8A36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923242943"/>
                  </p:ext>
                </p:extLst>
              </p:nvPr>
            </p:nvGraphicFramePr>
            <p:xfrm>
              <a:off x="-2382060" y="5039876"/>
              <a:ext cx="3048000" cy="1714500"/>
            </p:xfrm>
            <a:graphic>
              <a:graphicData uri="http://schemas.microsoft.com/office/powerpoint/2016/slidezoom">
                <pslz:sldZm>
                  <pslz:sldZmObj sldId="280" cId="2596203555">
                    <pslz:zmPr id="{348ACCC9-6F83-4478-B59C-1827AD98DA93}" returnToParent="0" transitionDur="100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8" name="Náhled snímku 7">
                <a:extLst>
                  <a:ext uri="{FF2B5EF4-FFF2-40B4-BE49-F238E27FC236}">
                    <a16:creationId xmlns:a16="http://schemas.microsoft.com/office/drawing/2014/main" id="{CF61F2B5-A38C-487F-956B-5023B81A8A36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-2382060" y="5039876"/>
                <a:ext cx="3048000" cy="1714500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9620355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2F346C3-236A-46A5-A205-9C694ECFB7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76668" y="478134"/>
            <a:ext cx="6166422" cy="457200"/>
          </a:xfrm>
        </p:spPr>
        <p:txBody>
          <a:bodyPr>
            <a:noAutofit/>
          </a:bodyPr>
          <a:lstStyle/>
          <a:p>
            <a:r>
              <a:rPr lang="cs-CZ">
                <a:solidFill>
                  <a:srgbClr val="EE8FF5"/>
                </a:solidFill>
              </a:rPr>
              <a:t>ŠKODLIVÉ ÚČINKY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A885612-A21D-457E-85A9-7B88E66CEB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376668" y="2397935"/>
            <a:ext cx="6166422" cy="2062129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b="0">
                <a:hlinkClick r:id="rId2"/>
              </a:rPr>
              <a:t>http://www.szu.cz/tema/zivotni-prostredi/koupani-ve-volne-prirode/uv-zareni</a:t>
            </a:r>
            <a:endParaRPr lang="cs-CZ" sz="1400" b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b="0">
                <a:hlinkClick r:id="rId3"/>
              </a:rPr>
              <a:t>https://poznani-magazin.cz/uv-zareni-kdy-pomaha-kdy-ublizuje-a-jak-se-proti-nemu-chranit/</a:t>
            </a:r>
            <a:endParaRPr lang="cs-CZ" sz="1400" b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/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A963BD8A-BE30-4363-B4B1-ACDC6DE91E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376668" y="3738508"/>
            <a:ext cx="6166421" cy="457200"/>
          </a:xfrm>
        </p:spPr>
        <p:txBody>
          <a:bodyPr>
            <a:normAutofit lnSpcReduction="10000"/>
          </a:bodyPr>
          <a:lstStyle/>
          <a:p>
            <a:r>
              <a:rPr lang="cs-CZ">
                <a:solidFill>
                  <a:srgbClr val="EE8FF5"/>
                </a:solidFill>
              </a:rPr>
              <a:t>OZDRAVNÉ ÚČINKY, VYUŽITÍ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B857F1C-D878-4747-BFA7-5F1BA8878B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376670" y="4447756"/>
            <a:ext cx="6166419" cy="2066544"/>
          </a:xfrm>
        </p:spPr>
        <p:txBody>
          <a:bodyPr>
            <a:normAutofit fontScale="25000" lnSpcReduction="2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b="0">
                <a:hlinkClick r:id="rId4"/>
              </a:rPr>
              <a:t>https://www.philinea.cz/cs/jak-uv-dezinfekce-funguje/a-55/?gclid=CjwKCAjwxuuCBhATEiwAIIIz0XHxLu-25yLQsV7YkbHroqttV4WJcXeoev3D7LaWwO4pX5ajIk83UhoC_EMQAvD_BwE</a:t>
            </a:r>
            <a:endParaRPr lang="cs-CZ" sz="2400" b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b="0">
                <a:hlinkClick r:id="rId5"/>
              </a:rPr>
              <a:t>https://www.pharmapoint.cz/jak-byt-a-zustat-fit/solarium-jak-funguje-a-jaky-ma-vliv-na-kuzi/</a:t>
            </a:r>
            <a:endParaRPr lang="cs-CZ" sz="2400" b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b="0">
                <a:hlinkClick r:id="rId6"/>
              </a:rPr>
              <a:t>https://www.studiobluesun.cz/princip-</a:t>
            </a:r>
            <a:r>
              <a:rPr lang="cs-CZ" sz="2400" b="0" err="1">
                <a:hlinkClick r:id="rId6"/>
              </a:rPr>
              <a:t>opalovani</a:t>
            </a:r>
            <a:r>
              <a:rPr lang="cs-CZ" sz="2400" b="0">
                <a:hlinkClick r:id="rId6"/>
              </a:rPr>
              <a:t>/#:~:text=P%C5%99i%20um%C4%9Bl%C3%A9m%20oza%C5%99ov%C3%A1n%C3%AD%20v%20sol%C3%A1riu,vytv%C3%A1%C5%99en%C3%AD%20melaninu%20(nep%C5%99%C3%ADm%C3%A1%20pigmentace)</a:t>
            </a:r>
            <a:r>
              <a:rPr lang="cs-CZ" sz="2400" b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b="0">
                <a:hlinkClick r:id="rId7"/>
              </a:rPr>
              <a:t>https://cs.wikipedia.org/wiki/Spektrofotometrie#:~:text=Princip%20spektrofotometrie,-Roztok%20v%20kyvet%C4%9B&amp;text=P%C5%99i%20anal%C3%BDze%20je%20spektrofotometrem%20porovn%C3%A1v%C3%A1na,koncentraci%20l%C3%A1tky%20ve%20studovan%C3%A9m%20roztoku</a:t>
            </a:r>
            <a:r>
              <a:rPr lang="cs-CZ" sz="2400" b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b="0">
                <a:hlinkClick r:id="rId8"/>
              </a:rPr>
              <a:t>https://cs.wikipedia.org/wiki/Ultrafialov%C3%A9_z%C3%A1%C5%99en%C3%AD</a:t>
            </a:r>
            <a:endParaRPr lang="cs-CZ" sz="2400" b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b="0">
                <a:hlinkClick r:id="rId9"/>
              </a:rPr>
              <a:t>http://www.klaudianovanemocnice.cz/</a:t>
            </a:r>
            <a:r>
              <a:rPr lang="cs-CZ" sz="2400" b="0" err="1">
                <a:hlinkClick r:id="rId9"/>
              </a:rPr>
              <a:t>vhodna</a:t>
            </a:r>
            <a:r>
              <a:rPr lang="cs-CZ" sz="2400" b="0">
                <a:hlinkClick r:id="rId9"/>
              </a:rPr>
              <a:t>-fototerapie-</a:t>
            </a:r>
            <a:r>
              <a:rPr lang="cs-CZ" sz="2400" b="0" err="1">
                <a:hlinkClick r:id="rId9"/>
              </a:rPr>
              <a:t>pacientum</a:t>
            </a:r>
            <a:r>
              <a:rPr lang="cs-CZ" sz="2400" b="0">
                <a:hlinkClick r:id="rId9"/>
              </a:rPr>
              <a:t>-</a:t>
            </a:r>
            <a:r>
              <a:rPr lang="cs-CZ" sz="2400" b="0" err="1">
                <a:hlinkClick r:id="rId9"/>
              </a:rPr>
              <a:t>pomaha</a:t>
            </a:r>
            <a:r>
              <a:rPr lang="cs-CZ" sz="2400" b="0">
                <a:hlinkClick r:id="rId9"/>
              </a:rPr>
              <a:t>/d-1762#:~:text=Fototerapie%20neboli%20sv%C4%9Btlol%C3%A9%C4%8Dba%20je%20tradi%C4%8Dn%C3%AD,a%C5%BE%20do%20horn%C3%AD%20vrstvy%20%C5%A1k%C3%A1ry</a:t>
            </a:r>
            <a:r>
              <a:rPr lang="cs-CZ" sz="2400" b="0"/>
              <a:t>.</a:t>
            </a:r>
          </a:p>
          <a:p>
            <a:endParaRPr 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D529C72-2833-4767-AF8A-13CEC46C17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ZDROJE</a:t>
            </a:r>
          </a:p>
        </p:txBody>
      </p:sp>
    </p:spTree>
    <p:extLst>
      <p:ext uri="{BB962C8B-B14F-4D97-AF65-F5344CB8AC3E}">
        <p14:creationId xmlns:p14="http://schemas.microsoft.com/office/powerpoint/2010/main" val="297628703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7" name="Rectangle 106">
            <a:extLst>
              <a:ext uri="{FF2B5EF4-FFF2-40B4-BE49-F238E27FC236}">
                <a16:creationId xmlns:a16="http://schemas.microsoft.com/office/drawing/2014/main" id="{3835F464-7A59-4221-AA5E-B60EF8D3CB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4406476-FDDD-4E5D-BA06-6AABFF8B0B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2918" y="705113"/>
            <a:ext cx="3742651" cy="5197498"/>
          </a:xfrm>
        </p:spPr>
        <p:txBody>
          <a:bodyPr vert="horz" lIns="109728" tIns="109728" rIns="109728" bIns="91440" rtlCol="0">
            <a:normAutofit/>
          </a:bodyPr>
          <a:lstStyle/>
          <a:p>
            <a:r>
              <a:rPr lang="en-US" sz="3200" cap="all"/>
              <a:t>Ultrafialové záření</a:t>
            </a: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2C57B5ED-61CB-4AF5-A47A-A41A996F83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661644" y="0"/>
            <a:ext cx="7530351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714C9CDB-7738-4B6C-BCE1-D9516C1E0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257298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3" name="Zástupný text 2">
            <a:extLst>
              <a:ext uri="{FF2B5EF4-FFF2-40B4-BE49-F238E27FC236}">
                <a16:creationId xmlns:a16="http://schemas.microsoft.com/office/drawing/2014/main" id="{81AF8591-C08C-4591-81F2-F708D13F62B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8175494"/>
              </p:ext>
            </p:extLst>
          </p:nvPr>
        </p:nvGraphicFramePr>
        <p:xfrm>
          <a:off x="5376863" y="704850"/>
          <a:ext cx="6172200" cy="51974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8081163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3AFC12-C8C8-459C-84AC-AEAD1DAC66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/>
              <a:t>DĚKUJEME ZA POZORNOST</a:t>
            </a:r>
          </a:p>
        </p:txBody>
      </p:sp>
    </p:spTree>
    <p:extLst>
      <p:ext uri="{BB962C8B-B14F-4D97-AF65-F5344CB8AC3E}">
        <p14:creationId xmlns:p14="http://schemas.microsoft.com/office/powerpoint/2010/main" val="21372539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D2D7BE-EA0B-4D33-A2F0-6BDC850265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/>
              <a:t>OBECNĚ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35E4C60-2EED-4B5C-B957-1C88F807472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3200"/>
              <a:t>Karolína Šebková</a:t>
            </a:r>
          </a:p>
        </p:txBody>
      </p:sp>
    </p:spTree>
    <p:extLst>
      <p:ext uri="{BB962C8B-B14F-4D97-AF65-F5344CB8AC3E}">
        <p14:creationId xmlns:p14="http://schemas.microsoft.com/office/powerpoint/2010/main" val="224942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40662349-EB55-483B-AB1D-0266727094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/>
              <a:t>OBECNĚ</a:t>
            </a:r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B2A4AB58-C732-44DB-A407-7AE5FD58D8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b="0">
                <a:solidFill>
                  <a:srgbClr val="202122"/>
                </a:solidFill>
                <a:ea typeface="Calibri" panose="020F0502020204030204" pitchFamily="34" charset="0"/>
              </a:rPr>
              <a:t>e</a:t>
            </a:r>
            <a:r>
              <a:rPr lang="cs-CZ" sz="1600" b="0">
                <a:solidFill>
                  <a:srgbClr val="202122"/>
                </a:solidFill>
                <a:effectLst/>
                <a:ea typeface="Calibri" panose="020F0502020204030204" pitchFamily="34" charset="0"/>
              </a:rPr>
              <a:t>lektromagnetické záření s vlnovou délkou </a:t>
            </a:r>
            <a:r>
              <a:rPr lang="cs-CZ" sz="1600">
                <a:solidFill>
                  <a:srgbClr val="202122"/>
                </a:solidFill>
                <a:effectLst/>
                <a:ea typeface="Calibri" panose="020F0502020204030204" pitchFamily="34" charset="0"/>
              </a:rPr>
              <a:t>kratší</a:t>
            </a:r>
            <a:r>
              <a:rPr lang="cs-CZ" sz="1600" b="0">
                <a:solidFill>
                  <a:srgbClr val="202122"/>
                </a:solidFill>
                <a:effectLst/>
                <a:ea typeface="Calibri" panose="020F0502020204030204" pitchFamily="34" charset="0"/>
              </a:rPr>
              <a:t>, než naše viditelné spektrum (</a:t>
            </a:r>
            <a:r>
              <a:rPr lang="cs-CZ" sz="1600">
                <a:solidFill>
                  <a:srgbClr val="202122"/>
                </a:solidFill>
                <a:effectLst/>
                <a:ea typeface="Calibri" panose="020F0502020204030204" pitchFamily="34" charset="0"/>
              </a:rPr>
              <a:t>10- 400nm</a:t>
            </a:r>
            <a:r>
              <a:rPr lang="cs-CZ" sz="1600" b="0">
                <a:solidFill>
                  <a:srgbClr val="202122"/>
                </a:solidFill>
                <a:effectLst/>
                <a:ea typeface="Calibri" panose="020F0502020204030204" pitchFamily="34" charset="0"/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b="0">
                <a:solidFill>
                  <a:srgbClr val="202122"/>
                </a:solidFill>
                <a:effectLst/>
                <a:ea typeface="Calibri" panose="020F0502020204030204" pitchFamily="34" charset="0"/>
              </a:rPr>
              <a:t>zdroje - tělesa zahřátá na vysokou teplotu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b="0">
                <a:solidFill>
                  <a:srgbClr val="202122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velké množství - nebezpečné (zrak, pokožka)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b="0">
                <a:solidFill>
                  <a:srgbClr val="212529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cs-CZ" sz="1600" b="0">
                <a:solidFill>
                  <a:srgbClr val="212529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terilizace bakterií, ničení choroboplodných zárodků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b="0">
                <a:solidFill>
                  <a:srgbClr val="212529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3 pásma podle vlnových délek: 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1600">
                <a:solidFill>
                  <a:srgbClr val="212529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cs-CZ" sz="1600">
                <a:solidFill>
                  <a:srgbClr val="212529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ásmo blízké </a:t>
            </a:r>
            <a:r>
              <a:rPr lang="cs-CZ" sz="1600" b="0">
                <a:solidFill>
                  <a:srgbClr val="212529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neboli </a:t>
            </a:r>
            <a:r>
              <a:rPr lang="cs-CZ" sz="1600">
                <a:solidFill>
                  <a:srgbClr val="212529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UV-A</a:t>
            </a:r>
            <a:r>
              <a:rPr lang="cs-CZ" sz="1600" b="0">
                <a:solidFill>
                  <a:srgbClr val="212529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cs-CZ" sz="1600">
                <a:solidFill>
                  <a:srgbClr val="212529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315- 400nm</a:t>
            </a:r>
            <a:r>
              <a:rPr lang="cs-CZ" sz="1600" b="0">
                <a:solidFill>
                  <a:srgbClr val="212529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cs-CZ" sz="1600" b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cs-CZ" sz="1600">
                <a:solidFill>
                  <a:srgbClr val="212529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Pásmo střední </a:t>
            </a:r>
            <a:r>
              <a:rPr lang="cs-CZ" sz="1600" b="0">
                <a:solidFill>
                  <a:srgbClr val="212529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neboli </a:t>
            </a:r>
            <a:r>
              <a:rPr lang="cs-CZ" sz="1600">
                <a:solidFill>
                  <a:srgbClr val="212529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UV-B</a:t>
            </a:r>
            <a:r>
              <a:rPr lang="cs-CZ" sz="1600" b="0">
                <a:solidFill>
                  <a:srgbClr val="212529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cs-CZ" sz="1600">
                <a:solidFill>
                  <a:srgbClr val="212529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280- 315nm</a:t>
            </a:r>
            <a:r>
              <a:rPr lang="cs-CZ" sz="1600" b="0">
                <a:solidFill>
                  <a:srgbClr val="212529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cs-CZ" sz="1600" b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cs-CZ" sz="1600">
                <a:solidFill>
                  <a:srgbClr val="212529"/>
                </a:solidFill>
                <a:effectLst/>
                <a:ea typeface="Calibri" panose="020F0502020204030204" pitchFamily="34" charset="0"/>
              </a:rPr>
              <a:t>Pásmo vzdálené </a:t>
            </a:r>
            <a:r>
              <a:rPr lang="cs-CZ" sz="1600" b="0">
                <a:solidFill>
                  <a:srgbClr val="212529"/>
                </a:solidFill>
                <a:effectLst/>
                <a:ea typeface="Calibri" panose="020F0502020204030204" pitchFamily="34" charset="0"/>
              </a:rPr>
              <a:t>neboli </a:t>
            </a:r>
            <a:r>
              <a:rPr lang="cs-CZ" sz="1600">
                <a:solidFill>
                  <a:srgbClr val="212529"/>
                </a:solidFill>
                <a:effectLst/>
                <a:ea typeface="Calibri" panose="020F0502020204030204" pitchFamily="34" charset="0"/>
              </a:rPr>
              <a:t>UV-C</a:t>
            </a:r>
            <a:r>
              <a:rPr lang="cs-CZ" sz="1600" b="0">
                <a:solidFill>
                  <a:srgbClr val="212529"/>
                </a:solidFill>
                <a:effectLst/>
                <a:ea typeface="Calibri" panose="020F0502020204030204" pitchFamily="34" charset="0"/>
              </a:rPr>
              <a:t> (</a:t>
            </a:r>
            <a:r>
              <a:rPr lang="cs-CZ" sz="1600">
                <a:solidFill>
                  <a:srgbClr val="212529"/>
                </a:solidFill>
                <a:effectLst/>
                <a:ea typeface="Calibri" panose="020F0502020204030204" pitchFamily="34" charset="0"/>
              </a:rPr>
              <a:t>méně než 280nm</a:t>
            </a:r>
            <a:r>
              <a:rPr lang="cs-CZ" sz="1600" b="0">
                <a:solidFill>
                  <a:srgbClr val="212529"/>
                </a:solidFill>
                <a:effectLst/>
                <a:ea typeface="Calibri" panose="020F0502020204030204" pitchFamily="34" charset="0"/>
              </a:rPr>
              <a:t>)</a:t>
            </a:r>
            <a:endParaRPr lang="cs-CZ" sz="1600" b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/>
          </a:p>
        </p:txBody>
      </p:sp>
      <p:pic>
        <p:nvPicPr>
          <p:cNvPr id="4" name="Zástupný obsah 5">
            <a:extLst>
              <a:ext uri="{FF2B5EF4-FFF2-40B4-BE49-F238E27FC236}">
                <a16:creationId xmlns:a16="http://schemas.microsoft.com/office/drawing/2014/main" id="{2D510981-C683-4B30-84F9-A586471B1033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1744" y="530109"/>
            <a:ext cx="2829244" cy="194043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 descr="Jak funguje UV záření - Blog - Disinfection System E-SHOP">
            <a:extLst>
              <a:ext uri="{FF2B5EF4-FFF2-40B4-BE49-F238E27FC236}">
                <a16:creationId xmlns:a16="http://schemas.microsoft.com/office/drawing/2014/main" id="{CAB88D43-3A76-4A37-8752-885ED560E89E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7081" y="5149049"/>
            <a:ext cx="2903766" cy="163627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0625204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42E3EA-93D7-4045-8707-3B347889C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/>
              <a:t>ZDROJE ZÁŘENÍ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B81A259-F1B5-4558-B8AC-0FB05C51C9B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3200"/>
              <a:t>Karolína Humlová</a:t>
            </a:r>
          </a:p>
        </p:txBody>
      </p:sp>
    </p:spTree>
    <p:extLst>
      <p:ext uri="{BB962C8B-B14F-4D97-AF65-F5344CB8AC3E}">
        <p14:creationId xmlns:p14="http://schemas.microsoft.com/office/powerpoint/2010/main" val="3435235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>
            <a:extLst>
              <a:ext uri="{FF2B5EF4-FFF2-40B4-BE49-F238E27FC236}">
                <a16:creationId xmlns:a16="http://schemas.microsoft.com/office/drawing/2014/main" id="{2B39E5DC-429F-4F19-832E-82E7F38EFD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/>
              <a:t>ZDROJE ZÁŘENÍ</a:t>
            </a:r>
          </a:p>
        </p:txBody>
      </p:sp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0FB07A9B-30D4-4874-B337-9071E38FB9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8803" y="204186"/>
            <a:ext cx="6981562" cy="6525088"/>
          </a:xfrm>
        </p:spPr>
        <p:txBody>
          <a:bodyPr>
            <a:normAutofit fontScale="70000" lnSpcReduction="20000"/>
          </a:bodyPr>
          <a:lstStyle/>
          <a:p>
            <a:r>
              <a:rPr lang="cs-CZ" sz="4000" b="1">
                <a:solidFill>
                  <a:srgbClr val="EE8FF5"/>
                </a:solidFill>
                <a:latin typeface="+mj-lt"/>
              </a:rPr>
              <a:t>PŘÍRODNÍ</a:t>
            </a:r>
          </a:p>
          <a:p>
            <a:r>
              <a:rPr lang="cs-CZ" b="1"/>
              <a:t>SLUNEČNÍ ZÁŘENÍ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300" b="0"/>
              <a:t>zatažená obloha → úměrné snižování intenzity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300" b="0"/>
              <a:t>průchod plynnými obaly Země → pohlcování </a:t>
            </a:r>
          </a:p>
          <a:p>
            <a:endParaRPr lang="cs-CZ" sz="2300"/>
          </a:p>
          <a:p>
            <a:r>
              <a:rPr lang="cs-CZ" sz="4000" b="1">
                <a:solidFill>
                  <a:srgbClr val="EE8FF5"/>
                </a:solidFill>
                <a:latin typeface="+mj-lt"/>
              </a:rPr>
              <a:t>UMĚLÉ</a:t>
            </a:r>
          </a:p>
          <a:p>
            <a:r>
              <a:rPr lang="cs-CZ" b="1"/>
              <a:t>ELEKTRICKÝ OBLOUK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300" b="0"/>
              <a:t>nejběžnější UV rozprostřené po celém rozsahu UV spektra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300" b="0"/>
              <a:t>intenzita – růst úměrně s intenzitou proudu</a:t>
            </a:r>
          </a:p>
          <a:p>
            <a:endParaRPr lang="cs-CZ" sz="2300" b="0"/>
          </a:p>
          <a:p>
            <a:r>
              <a:rPr lang="cs-CZ" b="1"/>
              <a:t>XENONOVÉ A RTUŤOVÉ VÝBOJKY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300" b="0"/>
              <a:t>využití - léčebné a kosmetické účely</a:t>
            </a:r>
          </a:p>
          <a:p>
            <a:r>
              <a:rPr lang="cs-CZ" sz="2300" b="0"/>
              <a:t>              -  prostorová desinfekce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300" b="0"/>
              <a:t>křemenné sklo (obyčejné – pohlcování UV záření)</a:t>
            </a:r>
            <a:endParaRPr lang="cs-CZ" sz="2300" b="0">
              <a:solidFill>
                <a:srgbClr val="EE8FF5"/>
              </a:solidFill>
            </a:endParaRPr>
          </a:p>
          <a:p>
            <a:endParaRPr lang="cs-CZ"/>
          </a:p>
        </p:txBody>
      </p:sp>
      <p:pic>
        <p:nvPicPr>
          <p:cNvPr id="4" name="Picture 2" descr="Slunce, UV záření a naše oči | CooperVision Czech Republic">
            <a:extLst>
              <a:ext uri="{FF2B5EF4-FFF2-40B4-BE49-F238E27FC236}">
                <a16:creationId xmlns:a16="http://schemas.microsoft.com/office/drawing/2014/main" id="{CF4B684D-F45F-4756-A207-524CABE8FF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0489" y="1989083"/>
            <a:ext cx="2159876" cy="14399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004314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007772-63D7-4D48-A04F-02A9266CA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/>
              <a:t>ŠKODLIVÉ ÚČINKY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53B6766-0CB1-487E-92F0-EB507821D27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3200"/>
              <a:t>Zdeňka Kohoutová</a:t>
            </a:r>
          </a:p>
        </p:txBody>
      </p:sp>
    </p:spTree>
    <p:extLst>
      <p:ext uri="{BB962C8B-B14F-4D97-AF65-F5344CB8AC3E}">
        <p14:creationId xmlns:p14="http://schemas.microsoft.com/office/powerpoint/2010/main" val="296583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2B0017-9414-4931-B096-D891C02C87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/>
              <a:t>ŠKODLIVÉ ÚČINKY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ECC089E-9A8D-4357-B290-90155E1EBA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b="0"/>
              <a:t>UV záření - nepronikání do hloubky tkání                                 → nejcitlivější orgán - kůže a oči (oční spojivky a rohovka, u dlouhovlnného UVA pak také oční čočka) </a:t>
            </a:r>
          </a:p>
          <a:p>
            <a:r>
              <a:rPr lang="cs-CZ" sz="1600"/>
              <a:t>Nepříznivé účinky UV záření: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b="0"/>
              <a:t>šedý zákal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b="0"/>
              <a:t>poškození DNA </a:t>
            </a:r>
          </a:p>
          <a:p>
            <a:r>
              <a:rPr lang="cs-CZ" sz="1600"/>
              <a:t>Akutní účinky UV: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b="0"/>
              <a:t>olupování kůže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b="0"/>
              <a:t>otoky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b="0"/>
              <a:t>spálení pokožky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b="0"/>
              <a:t>předčasné stárnutí</a:t>
            </a:r>
          </a:p>
        </p:txBody>
      </p:sp>
      <p:pic>
        <p:nvPicPr>
          <p:cNvPr id="4" name="Zástupný obsah 4">
            <a:extLst>
              <a:ext uri="{FF2B5EF4-FFF2-40B4-BE49-F238E27FC236}">
                <a16:creationId xmlns:a16="http://schemas.microsoft.com/office/drawing/2014/main" id="{0A7F44F0-2F9A-4B95-AF07-C758884B9C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62877" y="2829013"/>
            <a:ext cx="2710649" cy="3211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613205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text 1">
            <a:extLst>
              <a:ext uri="{FF2B5EF4-FFF2-40B4-BE49-F238E27FC236}">
                <a16:creationId xmlns:a16="http://schemas.microsoft.com/office/drawing/2014/main" id="{028C80AA-75BE-4364-9282-11DDD46ED7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76667" y="264064"/>
            <a:ext cx="6166422" cy="457200"/>
          </a:xfrm>
        </p:spPr>
        <p:txBody>
          <a:bodyPr>
            <a:noAutofit/>
          </a:bodyPr>
          <a:lstStyle/>
          <a:p>
            <a:r>
              <a:rPr lang="cs-CZ">
                <a:solidFill>
                  <a:srgbClr val="EE8FF5"/>
                </a:solidFill>
              </a:rPr>
              <a:t>Oči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7A5980E-FA05-4F8F-A9F3-EAA8D6C058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376667" y="974156"/>
            <a:ext cx="6166422" cy="2062129"/>
          </a:xfrm>
        </p:spPr>
        <p:txBody>
          <a:bodyPr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300" b="0"/>
              <a:t>oko - absorpce UV záření – spojivka, částečně i rohovka. </a:t>
            </a:r>
          </a:p>
          <a:p>
            <a:r>
              <a:rPr lang="cs-CZ" sz="1300"/>
              <a:t>Ozáření oka UV paprsky </a:t>
            </a:r>
          </a:p>
          <a:p>
            <a:r>
              <a:rPr lang="cs-CZ" sz="1300" b="0"/>
              <a:t>→ po 30 minutách až 24 hodinách - prudký zánět spojivek a rohovky, zánětlivá reakce kůže očních víček a kůže obličeje                                                         → příznaky - mizení bez následků během 48 hodin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D24300F-FFB9-43C7-B6F2-DF3D732802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 lnSpcReduction="10000"/>
          </a:bodyPr>
          <a:lstStyle/>
          <a:p>
            <a:r>
              <a:rPr lang="cs-CZ">
                <a:solidFill>
                  <a:srgbClr val="EE8FF5"/>
                </a:solidFill>
              </a:rPr>
              <a:t>kůže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5F6990E-6859-4032-B31D-EDCE090EFF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376670" y="4333190"/>
            <a:ext cx="6166419" cy="2066544"/>
          </a:xfrm>
        </p:spPr>
        <p:txBody>
          <a:bodyPr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300" b="0"/>
              <a:t>průnik UV záření normální kůži - jen do hloubky 0,6 mm</a:t>
            </a:r>
          </a:p>
          <a:p>
            <a:r>
              <a:rPr lang="cs-CZ" sz="1300"/>
              <a:t>Dostatečná dávka UVA</a:t>
            </a:r>
            <a:r>
              <a:rPr lang="cs-CZ" sz="1300" b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300" b="0"/>
              <a:t>→ zhnědnutí kůže nedlouho po ozáření (pouze na krátkou dobu) </a:t>
            </a:r>
          </a:p>
          <a:p>
            <a:r>
              <a:rPr lang="cs-CZ" sz="1300"/>
              <a:t>Ozáření UVB paprsky </a:t>
            </a:r>
          </a:p>
          <a:p>
            <a:r>
              <a:rPr lang="cs-CZ" sz="1300" b="0"/>
              <a:t>→ zčervenání kůže, popřípadě tvorba zánětu až puchýřů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300" b="0"/>
              <a:t>odeznění těchto projevů → zhnědnutí kůže (na delší dobu)</a:t>
            </a:r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7C85C151-9710-4987-83C1-B63475D45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/>
              <a:t>ŠKODLIVÉ ÚČINKY</a:t>
            </a:r>
          </a:p>
        </p:txBody>
      </p:sp>
    </p:spTree>
    <p:extLst>
      <p:ext uri="{BB962C8B-B14F-4D97-AF65-F5344CB8AC3E}">
        <p14:creationId xmlns:p14="http://schemas.microsoft.com/office/powerpoint/2010/main" val="115500597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ShojiVTI">
  <a:themeElements>
    <a:clrScheme name="Shoji">
      <a:dk1>
        <a:sysClr val="windowText" lastClr="000000"/>
      </a:dk1>
      <a:lt1>
        <a:sysClr val="window" lastClr="FFFFFF"/>
      </a:lt1>
      <a:dk2>
        <a:srgbClr val="595460"/>
      </a:dk2>
      <a:lt2>
        <a:srgbClr val="EBEDEB"/>
      </a:lt2>
      <a:accent1>
        <a:srgbClr val="97A7B8"/>
      </a:accent1>
      <a:accent2>
        <a:srgbClr val="A5B592"/>
      </a:accent2>
      <a:accent3>
        <a:srgbClr val="CED228"/>
      </a:accent3>
      <a:accent4>
        <a:srgbClr val="D1C499"/>
      </a:accent4>
      <a:accent5>
        <a:srgbClr val="BDB3B6"/>
      </a:accent5>
      <a:accent6>
        <a:srgbClr val="C5A98D"/>
      </a:accent6>
      <a:hlink>
        <a:srgbClr val="CC9900"/>
      </a:hlink>
      <a:folHlink>
        <a:srgbClr val="96A9A9"/>
      </a:folHlink>
    </a:clrScheme>
    <a:fontScheme name="Custom 7">
      <a:majorFont>
        <a:latin typeface="Meiryo"/>
        <a:ea typeface=""/>
        <a:cs typeface=""/>
      </a:majorFont>
      <a:minorFont>
        <a:latin typeface="Meiryo"/>
        <a:ea typeface=""/>
        <a:cs typeface="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hojiVTI" id="{00D0DDEB-E771-48E5-9E96-0647434F08B1}" vid="{9D22D596-7FD0-4F89-958C-AD79A0949111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E0BCA05BC11584A82AEAD339F5A26E9" ma:contentTypeVersion="13" ma:contentTypeDescription="Vytvoří nový dokument" ma:contentTypeScope="" ma:versionID="4e75f0d3c984e20f480296d999f6a2df">
  <xsd:schema xmlns:xsd="http://www.w3.org/2001/XMLSchema" xmlns:xs="http://www.w3.org/2001/XMLSchema" xmlns:p="http://schemas.microsoft.com/office/2006/metadata/properties" xmlns:ns3="abd0ddcc-8b14-4603-96fa-226842d62a8c" xmlns:ns4="65958d7e-4a1e-4e13-8673-eb63a85a786c" targetNamespace="http://schemas.microsoft.com/office/2006/metadata/properties" ma:root="true" ma:fieldsID="85e6f8ce755b9e0ebf9c2385cfc66ea6" ns3:_="" ns4:_="">
    <xsd:import namespace="abd0ddcc-8b14-4603-96fa-226842d62a8c"/>
    <xsd:import namespace="65958d7e-4a1e-4e13-8673-eb63a85a786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d0ddcc-8b14-4603-96fa-226842d62a8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5958d7e-4a1e-4e13-8673-eb63a85a786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9BE06C7-EFDB-4B48-A8DA-4AFCAEED9172}">
  <ds:schemaRefs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http://schemas.microsoft.com/office/2006/documentManagement/types"/>
    <ds:schemaRef ds:uri="abd0ddcc-8b14-4603-96fa-226842d62a8c"/>
    <ds:schemaRef ds:uri="http://purl.org/dc/dcmitype/"/>
    <ds:schemaRef ds:uri="65958d7e-4a1e-4e13-8673-eb63a85a786c"/>
    <ds:schemaRef ds:uri="http://www.w3.org/XML/1998/namespace"/>
    <ds:schemaRef ds:uri="http://schemas.microsoft.com/office/infopath/2007/PartnerControl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A2689964-920A-4FB1-93E7-80104CCD9E8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F1E024A-0BA2-4C7C-8E1A-FCBBA2D23879}">
  <ds:schemaRefs>
    <ds:schemaRef ds:uri="65958d7e-4a1e-4e13-8673-eb63a85a786c"/>
    <ds:schemaRef ds:uri="abd0ddcc-8b14-4603-96fa-226842d62a8c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0</TotalTime>
  <Words>1020</Words>
  <Application>Microsoft Office PowerPoint</Application>
  <PresentationFormat>Širokoúhlá obrazovka</PresentationFormat>
  <Paragraphs>145</Paragraphs>
  <Slides>20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ShojiVTI</vt:lpstr>
      <vt:lpstr>ULTRAFIALOVÉ ZÁŘENÍ</vt:lpstr>
      <vt:lpstr>Ultrafialové záření</vt:lpstr>
      <vt:lpstr>OBECNĚ</vt:lpstr>
      <vt:lpstr>OBECNĚ</vt:lpstr>
      <vt:lpstr>ZDROJE ZÁŘENÍ</vt:lpstr>
      <vt:lpstr>ZDROJE ZÁŘENÍ</vt:lpstr>
      <vt:lpstr>ŠKODLIVÉ ÚČINKY</vt:lpstr>
      <vt:lpstr>ŠKODLIVÉ ÚČINKY</vt:lpstr>
      <vt:lpstr>ŠKODLIVÉ ÚČINKY</vt:lpstr>
      <vt:lpstr>OZDRAVNÉ ÚČINKY</vt:lpstr>
      <vt:lpstr>OZDRAVNÉ ÚČINKY</vt:lpstr>
      <vt:lpstr>VYUŽITÍ</vt:lpstr>
      <vt:lpstr>VYUŽITÍ</vt:lpstr>
      <vt:lpstr>DESINFEKCE, STERILIZACE</vt:lpstr>
      <vt:lpstr>SOLÁRIUM</vt:lpstr>
      <vt:lpstr>ZDROJE</vt:lpstr>
      <vt:lpstr>ZDROJE</vt:lpstr>
      <vt:lpstr>SPEKTROFOTOMETRIE</vt:lpstr>
      <vt:lpstr>ZDROJE</vt:lpstr>
      <vt:lpstr>DĚKUJEME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Ultrafialové záření</dc:title>
  <dc:creator>Kristýna Kováčová</dc:creator>
  <cp:lastModifiedBy>Kristýna Kováčová</cp:lastModifiedBy>
  <cp:revision>2</cp:revision>
  <dcterms:created xsi:type="dcterms:W3CDTF">2021-03-21T16:33:26Z</dcterms:created>
  <dcterms:modified xsi:type="dcterms:W3CDTF">2021-05-03T09:28:14Z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0x0101008E0BCA05BC11584A82AEAD339F5A26E9</vt:lpwstr>
  </property>
</Properties>
</file>